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75" r:id="rId4"/>
    <p:sldId id="260" r:id="rId5"/>
    <p:sldId id="263" r:id="rId6"/>
    <p:sldId id="269" r:id="rId7"/>
    <p:sldId id="271" r:id="rId8"/>
    <p:sldId id="280" r:id="rId9"/>
    <p:sldId id="285" r:id="rId10"/>
    <p:sldId id="276" r:id="rId11"/>
    <p:sldId id="279" r:id="rId12"/>
    <p:sldId id="270" r:id="rId13"/>
    <p:sldId id="278" r:id="rId14"/>
    <p:sldId id="277" r:id="rId15"/>
    <p:sldId id="281" r:id="rId16"/>
    <p:sldId id="286" r:id="rId17"/>
    <p:sldId id="284" r:id="rId18"/>
    <p:sldId id="287" r:id="rId19"/>
    <p:sldId id="288" r:id="rId20"/>
    <p:sldId id="289" r:id="rId21"/>
    <p:sldId id="290" r:id="rId22"/>
    <p:sldId id="291" r:id="rId23"/>
    <p:sldId id="293" r:id="rId24"/>
    <p:sldId id="292" r:id="rId25"/>
    <p:sldId id="294" r:id="rId26"/>
    <p:sldId id="295" r:id="rId27"/>
    <p:sldId id="296" r:id="rId28"/>
    <p:sldId id="297" r:id="rId29"/>
    <p:sldId id="298" r:id="rId30"/>
    <p:sldId id="299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5" d="100"/>
          <a:sy n="65" d="100"/>
        </p:scale>
        <p:origin x="1347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145108870789151"/>
          <c:y val="0.11875923738914751"/>
          <c:w val="0.49709782258421698"/>
          <c:h val="0.7923549031917053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1 FTE (40 Hours)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04A-4378-8FCC-43F5F889088E}"/>
              </c:ext>
            </c:extLst>
          </c:dPt>
          <c:dPt>
            <c:idx val="1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04A-4378-8FCC-43F5F889088E}"/>
              </c:ext>
            </c:extLst>
          </c:dPt>
          <c:dPt>
            <c:idx val="2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04A-4378-8FCC-43F5F889088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04A-4378-8FCC-43F5F889088E}"/>
              </c:ext>
            </c:extLst>
          </c:dPt>
          <c:cat>
            <c:strRef>
              <c:f>Sheet1!$A$2:$A$5</c:f>
              <c:strCache>
                <c:ptCount val="2"/>
                <c:pt idx="0">
                  <c:v>Course 1</c:v>
                </c:pt>
                <c:pt idx="1">
                  <c:v>Course 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8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04A-4378-8FCC-43F5F88908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47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1 FTE (40 Hours)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371-4CE3-9A22-64508F563703}"/>
              </c:ext>
            </c:extLst>
          </c:dPt>
          <c:dPt>
            <c:idx val="1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371-4CE3-9A22-64508F563703}"/>
              </c:ext>
            </c:extLst>
          </c:dPt>
          <c:dPt>
            <c:idx val="2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371-4CE3-9A22-64508F56370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371-4CE3-9A22-64508F563703}"/>
              </c:ext>
            </c:extLst>
          </c:dPt>
          <c:cat>
            <c:strRef>
              <c:f>Sheet1!$A$2:$A$5</c:f>
              <c:strCache>
                <c:ptCount val="3"/>
                <c:pt idx="0">
                  <c:v>Teaching</c:v>
                </c:pt>
                <c:pt idx="1">
                  <c:v>Research</c:v>
                </c:pt>
                <c:pt idx="2">
                  <c:v>Service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40</c:v>
                </c:pt>
                <c:pt idx="2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371-4CE3-9A22-64508F5637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54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145108870789151"/>
          <c:y val="0.11875923738914751"/>
          <c:w val="0.49709782258421698"/>
          <c:h val="0.79235490319170532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1 FTE (40 Hours)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04A-4378-8FCC-43F5F889088E}"/>
              </c:ext>
            </c:extLst>
          </c:dPt>
          <c:dPt>
            <c:idx val="1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04A-4378-8FCC-43F5F889088E}"/>
              </c:ext>
            </c:extLst>
          </c:dPt>
          <c:dPt>
            <c:idx val="2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04A-4378-8FCC-43F5F889088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04A-4378-8FCC-43F5F889088E}"/>
              </c:ext>
            </c:extLst>
          </c:dPt>
          <c:cat>
            <c:strRef>
              <c:f>Sheet1!$A$2:$A$5</c:f>
              <c:strCache>
                <c:ptCount val="2"/>
                <c:pt idx="0">
                  <c:v>Course 1</c:v>
                </c:pt>
                <c:pt idx="1">
                  <c:v>Course 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8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04A-4378-8FCC-43F5F88908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47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1 FTE (40 Hours)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371-4CE3-9A22-64508F563703}"/>
              </c:ext>
            </c:extLst>
          </c:dPt>
          <c:dPt>
            <c:idx val="1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371-4CE3-9A22-64508F563703}"/>
              </c:ext>
            </c:extLst>
          </c:dPt>
          <c:dPt>
            <c:idx val="2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371-4CE3-9A22-64508F56370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371-4CE3-9A22-64508F563703}"/>
              </c:ext>
            </c:extLst>
          </c:dPt>
          <c:cat>
            <c:strRef>
              <c:f>Sheet1!$A$2:$A$5</c:f>
              <c:strCache>
                <c:ptCount val="3"/>
                <c:pt idx="0">
                  <c:v>Teaching</c:v>
                </c:pt>
                <c:pt idx="1">
                  <c:v>Research</c:v>
                </c:pt>
                <c:pt idx="2">
                  <c:v>Service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40</c:v>
                </c:pt>
                <c:pt idx="2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371-4CE3-9A22-64508F5637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54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51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99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528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91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20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207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163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56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72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19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46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AE914-F342-412E-9B6A-1E0B8BCD92EB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49831-8C71-49A7-A206-657DC8615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08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bgraphviz.com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viz-js.com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ttc.ku.edu/~drew/665/assignments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ttc.ku.edu/~drew/665/syllabus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1.photofunia.com/2/results/y/G/yGlTb48ruKK_-04DaAz2aA_r.jpg">
            <a:extLst>
              <a:ext uri="{FF2B5EF4-FFF2-40B4-BE49-F238E27FC236}">
                <a16:creationId xmlns:a16="http://schemas.microsoft.com/office/drawing/2014/main" id="{E4F3A9B3-B38F-49C3-835B-8A2D4CD23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7105" y="0"/>
            <a:ext cx="957821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77B9F08-CD24-4EB9-B9EC-2A06831BCC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4269659"/>
            <a:ext cx="7772400" cy="1954163"/>
          </a:xfrm>
        </p:spPr>
        <p:txBody>
          <a:bodyPr>
            <a:normAutofit/>
          </a:bodyPr>
          <a:lstStyle/>
          <a:p>
            <a:r>
              <a:rPr lang="en-US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1- Overview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09E856A-1E9C-448D-86BC-6F5DAF07E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5771"/>
            <a:ext cx="6858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KU | Fall 2018 | Drew Davidson</a:t>
            </a:r>
          </a:p>
        </p:txBody>
      </p:sp>
    </p:spTree>
    <p:extLst>
      <p:ext uri="{BB962C8B-B14F-4D97-AF65-F5344CB8AC3E}">
        <p14:creationId xmlns:p14="http://schemas.microsoft.com/office/powerpoint/2010/main" val="2623966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43F64-2AAB-4914-AD2E-B6B85BC17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576" y="1825625"/>
            <a:ext cx="5053693" cy="4351338"/>
          </a:xfrm>
        </p:spPr>
        <p:txBody>
          <a:bodyPr/>
          <a:lstStyle/>
          <a:p>
            <a:r>
              <a:rPr lang="en-US" dirty="0"/>
              <a:t>Check course website schedule:</a:t>
            </a:r>
          </a:p>
          <a:p>
            <a:pPr lvl="1"/>
            <a:r>
              <a:rPr lang="en-US" dirty="0"/>
              <a:t>https://ittc.ku.edu/~drew/665</a:t>
            </a:r>
          </a:p>
          <a:p>
            <a:pPr lvl="1"/>
            <a:endParaRPr lang="en-US" dirty="0"/>
          </a:p>
          <a:p>
            <a:r>
              <a:rPr lang="en-US" dirty="0"/>
              <a:t>Read the syllabus</a:t>
            </a:r>
          </a:p>
          <a:p>
            <a:pPr lvl="1"/>
            <a:r>
              <a:rPr lang="en-US" dirty="0"/>
              <a:t>I’ll overview some key points now, but…</a:t>
            </a:r>
          </a:p>
          <a:p>
            <a:pPr lvl="1"/>
            <a:r>
              <a:rPr lang="en-US" dirty="0"/>
              <a:t>You’re expected to know everything on it</a:t>
            </a:r>
          </a:p>
          <a:p>
            <a:pPr lvl="1"/>
            <a:r>
              <a:rPr lang="en-US" dirty="0"/>
              <a:t>We’ll go over it a bit more in lab this week</a:t>
            </a:r>
          </a:p>
        </p:txBody>
      </p:sp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742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Logistics - Where to Start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75868-48BB-4EF4-B2EE-15197C939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542" y="1641152"/>
            <a:ext cx="3749278" cy="456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43F64-2AAB-4914-AD2E-B6B85BC17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576" y="1825625"/>
            <a:ext cx="8662830" cy="4351338"/>
          </a:xfrm>
        </p:spPr>
        <p:txBody>
          <a:bodyPr/>
          <a:lstStyle/>
          <a:p>
            <a:r>
              <a:rPr lang="en-US" dirty="0"/>
              <a:t>We WILL have labs this week</a:t>
            </a:r>
          </a:p>
          <a:p>
            <a:pPr lvl="1"/>
            <a:r>
              <a:rPr lang="en-US" dirty="0"/>
              <a:t>I’ll actually be teaching (for this week only)</a:t>
            </a:r>
          </a:p>
          <a:p>
            <a:pPr lvl="1"/>
            <a:r>
              <a:rPr lang="en-US" dirty="0"/>
              <a:t>We’ll go over </a:t>
            </a:r>
            <a:r>
              <a:rPr lang="en-US" b="1" dirty="0"/>
              <a:t>all</a:t>
            </a:r>
            <a:r>
              <a:rPr lang="en-US" dirty="0"/>
              <a:t> of the course policies </a:t>
            </a:r>
          </a:p>
          <a:p>
            <a:pPr lvl="1"/>
            <a:r>
              <a:rPr lang="en-US" dirty="0"/>
              <a:t>We’ll help you fill any prerequisite gaps in your knowledge</a:t>
            </a:r>
          </a:p>
          <a:p>
            <a:pPr lvl="1"/>
            <a:endParaRPr lang="en-US" dirty="0"/>
          </a:p>
          <a:p>
            <a:r>
              <a:rPr lang="en-US" dirty="0"/>
              <a:t>Labs will consist of short supplemental materials to the course / short graded assignments</a:t>
            </a:r>
          </a:p>
        </p:txBody>
      </p:sp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742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Logistics - Labs</a:t>
            </a:r>
          </a:p>
        </p:txBody>
      </p:sp>
    </p:spTree>
    <p:extLst>
      <p:ext uri="{BB962C8B-B14F-4D97-AF65-F5344CB8AC3E}">
        <p14:creationId xmlns:p14="http://schemas.microsoft.com/office/powerpoint/2010/main" val="2241813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Logistics - 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43F64-2AAB-4914-AD2E-B6B85BC17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0659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There is no textbook for this course</a:t>
            </a:r>
          </a:p>
          <a:p>
            <a:pPr lvl="1"/>
            <a:r>
              <a:rPr lang="en-US" dirty="0"/>
              <a:t>There are a set of readings that will be posted to the schedule page</a:t>
            </a:r>
          </a:p>
          <a:p>
            <a:pPr lvl="1"/>
            <a:r>
              <a:rPr lang="en-US" dirty="0"/>
              <a:t>Reading are also available from the materials section</a:t>
            </a:r>
          </a:p>
          <a:p>
            <a:r>
              <a:rPr lang="en-US" dirty="0"/>
              <a:t>If you feel you’d benefit from a textbook, the following are reasonable choices: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392F0A-1B16-41AF-9F33-8852CB50F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316" y="4032870"/>
            <a:ext cx="1815471" cy="27479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59C5BB-E84E-4A44-96BE-638C691C3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1001" y="4032869"/>
            <a:ext cx="2057669" cy="27479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797549-A5D6-468E-A1C5-24905C2E0A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3383" y="4032868"/>
            <a:ext cx="1826214" cy="2747964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BFC27FA-7C4E-4379-9AB4-E619894BCBA6}"/>
              </a:ext>
            </a:extLst>
          </p:cNvPr>
          <p:cNvSpPr/>
          <p:nvPr/>
        </p:nvSpPr>
        <p:spPr>
          <a:xfrm>
            <a:off x="7776376" y="3681454"/>
            <a:ext cx="958046" cy="890546"/>
          </a:xfrm>
          <a:custGeom>
            <a:avLst/>
            <a:gdLst>
              <a:gd name="connsiteX0" fmla="*/ 445273 w 958046"/>
              <a:gd name="connsiteY0" fmla="*/ 0 h 890546"/>
              <a:gd name="connsiteX1" fmla="*/ 946205 w 958046"/>
              <a:gd name="connsiteY1" fmla="*/ 389614 h 890546"/>
              <a:gd name="connsiteX2" fmla="*/ 0 w 958046"/>
              <a:gd name="connsiteY2" fmla="*/ 890546 h 89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8046" h="890546">
                <a:moveTo>
                  <a:pt x="445273" y="0"/>
                </a:moveTo>
                <a:cubicBezTo>
                  <a:pt x="732845" y="120595"/>
                  <a:pt x="1020417" y="241190"/>
                  <a:pt x="946205" y="389614"/>
                </a:cubicBezTo>
                <a:cubicBezTo>
                  <a:pt x="871993" y="538038"/>
                  <a:pt x="435996" y="714292"/>
                  <a:pt x="0" y="890546"/>
                </a:cubicBezTo>
              </a:path>
            </a:pathLst>
          </a:custGeom>
          <a:noFill/>
          <a:ln>
            <a:solidFill>
              <a:srgbClr val="7030A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A338C4-80D7-4F3E-89CC-F46D71F90A78}"/>
              </a:ext>
            </a:extLst>
          </p:cNvPr>
          <p:cNvSpPr txBox="1"/>
          <p:nvPr/>
        </p:nvSpPr>
        <p:spPr>
          <a:xfrm>
            <a:off x="7581625" y="3472152"/>
            <a:ext cx="67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Free!</a:t>
            </a:r>
          </a:p>
        </p:txBody>
      </p:sp>
    </p:spTree>
    <p:extLst>
      <p:ext uri="{BB962C8B-B14F-4D97-AF65-F5344CB8AC3E}">
        <p14:creationId xmlns:p14="http://schemas.microsoft.com/office/powerpoint/2010/main" val="388084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6" grpId="0" animBg="1"/>
      <p:bldP spid="4" grpId="0" animBg="1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742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Logistics – Questions?</a:t>
            </a:r>
          </a:p>
        </p:txBody>
      </p:sp>
      <p:sp>
        <p:nvSpPr>
          <p:cNvPr id="6" name="Double Bracket 5">
            <a:extLst>
              <a:ext uri="{FF2B5EF4-FFF2-40B4-BE49-F238E27FC236}">
                <a16:creationId xmlns:a16="http://schemas.microsoft.com/office/drawing/2014/main" id="{0C88C9D4-06EE-4C62-BB43-5252D21BE5B1}"/>
              </a:ext>
            </a:extLst>
          </p:cNvPr>
          <p:cNvSpPr/>
          <p:nvPr/>
        </p:nvSpPr>
        <p:spPr>
          <a:xfrm>
            <a:off x="1498276" y="2103437"/>
            <a:ext cx="6078708" cy="661947"/>
          </a:xfrm>
          <a:prstGeom prst="bracketPair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This is a good time to ask any questions about course logistics</a:t>
            </a:r>
          </a:p>
        </p:txBody>
      </p:sp>
      <p:sp>
        <p:nvSpPr>
          <p:cNvPr id="7" name="Double Bracket 6">
            <a:extLst>
              <a:ext uri="{FF2B5EF4-FFF2-40B4-BE49-F238E27FC236}">
                <a16:creationId xmlns:a16="http://schemas.microsoft.com/office/drawing/2014/main" id="{74D832E4-7D8F-4AB3-8AF5-A2B1C74F4FDF}"/>
              </a:ext>
            </a:extLst>
          </p:cNvPr>
          <p:cNvSpPr/>
          <p:nvPr/>
        </p:nvSpPr>
        <p:spPr>
          <a:xfrm>
            <a:off x="1742152" y="3429000"/>
            <a:ext cx="5729748" cy="752064"/>
          </a:xfrm>
          <a:prstGeom prst="bracketPair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But we’re going to have time in a small-group setting (lab) for more Q&amp;A.</a:t>
            </a:r>
          </a:p>
        </p:txBody>
      </p:sp>
      <p:sp>
        <p:nvSpPr>
          <p:cNvPr id="9" name="Double Bracket 8">
            <a:extLst>
              <a:ext uri="{FF2B5EF4-FFF2-40B4-BE49-F238E27FC236}">
                <a16:creationId xmlns:a16="http://schemas.microsoft.com/office/drawing/2014/main" id="{1F81EB26-EC90-44E0-88C7-D9125394611D}"/>
              </a:ext>
            </a:extLst>
          </p:cNvPr>
          <p:cNvSpPr/>
          <p:nvPr/>
        </p:nvSpPr>
        <p:spPr>
          <a:xfrm>
            <a:off x="1707124" y="4746928"/>
            <a:ext cx="5799803" cy="752063"/>
          </a:xfrm>
          <a:prstGeom prst="bracketPair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But also, if you have a question you can use email or Piazza</a:t>
            </a:r>
          </a:p>
        </p:txBody>
      </p:sp>
    </p:spTree>
    <p:extLst>
      <p:ext uri="{BB962C8B-B14F-4D97-AF65-F5344CB8AC3E}">
        <p14:creationId xmlns:p14="http://schemas.microsoft.com/office/powerpoint/2010/main" val="34054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7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887AB7-9FDE-48F5-B131-D4181B37A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157"/>
            <a:ext cx="9144000" cy="6866313"/>
          </a:xfrm>
          <a:prstGeom prst="rect">
            <a:avLst/>
          </a:prstGeom>
        </p:spPr>
      </p:pic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742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Time to Dive in!</a:t>
            </a:r>
          </a:p>
        </p:txBody>
      </p:sp>
    </p:spTree>
    <p:extLst>
      <p:ext uri="{BB962C8B-B14F-4D97-AF65-F5344CB8AC3E}">
        <p14:creationId xmlns:p14="http://schemas.microsoft.com/office/powerpoint/2010/main" val="247149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First Look: What is a Compiler?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F08FEE-F6F8-4EFA-870A-1F537B7AF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193" y="1825625"/>
            <a:ext cx="347601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pipeline of components to translate a source language S into a target language T</a:t>
            </a:r>
          </a:p>
          <a:p>
            <a:r>
              <a:rPr lang="en-US" dirty="0"/>
              <a:t>Traditionally, a compiler translates a language with more abstractions into one with fewer abstractions</a:t>
            </a:r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1E8ED370-3984-4F70-B71C-F14F5CA0E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870" y="2431896"/>
            <a:ext cx="4914322" cy="3201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1DA23D-EEB5-4ABD-A5D8-DCE70109BC7B}"/>
              </a:ext>
            </a:extLst>
          </p:cNvPr>
          <p:cNvSpPr txBox="1"/>
          <p:nvPr/>
        </p:nvSpPr>
        <p:spPr>
          <a:xfrm>
            <a:off x="6968613" y="2964427"/>
            <a:ext cx="567813" cy="184666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Compiler</a:t>
            </a:r>
          </a:p>
        </p:txBody>
      </p:sp>
    </p:spTree>
    <p:extLst>
      <p:ext uri="{BB962C8B-B14F-4D97-AF65-F5344CB8AC3E}">
        <p14:creationId xmlns:p14="http://schemas.microsoft.com/office/powerpoint/2010/main" val="2589347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3584"/>
            <a:ext cx="7886700" cy="1325563"/>
          </a:xfrm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Possible Compiler Components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2621FC9-225C-48F8-BF1F-B5605C52C201}"/>
              </a:ext>
            </a:extLst>
          </p:cNvPr>
          <p:cNvSpPr/>
          <p:nvPr/>
        </p:nvSpPr>
        <p:spPr>
          <a:xfrm>
            <a:off x="6042657" y="1993388"/>
            <a:ext cx="1577835" cy="3895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Scanner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Lexical analysis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314EE71-0A2C-4820-9026-572451371DCB}"/>
              </a:ext>
            </a:extLst>
          </p:cNvPr>
          <p:cNvSpPr/>
          <p:nvPr/>
        </p:nvSpPr>
        <p:spPr>
          <a:xfrm>
            <a:off x="6035162" y="2584193"/>
            <a:ext cx="1592825" cy="3895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Parser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Syntactic analysis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44CB043-94FC-4A46-A287-272B8AD4C71B}"/>
              </a:ext>
            </a:extLst>
          </p:cNvPr>
          <p:cNvSpPr/>
          <p:nvPr/>
        </p:nvSpPr>
        <p:spPr>
          <a:xfrm>
            <a:off x="6035162" y="3135657"/>
            <a:ext cx="1592825" cy="3895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Semantic analysis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5205D0D-EC2A-45C0-94A8-C06963874CEC}"/>
              </a:ext>
            </a:extLst>
          </p:cNvPr>
          <p:cNvSpPr/>
          <p:nvPr/>
        </p:nvSpPr>
        <p:spPr>
          <a:xfrm>
            <a:off x="6042657" y="3746113"/>
            <a:ext cx="1577835" cy="65811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 (Intermediate Representation) code generation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5373A17-E67F-418C-9EEF-F005E63D3237}"/>
              </a:ext>
            </a:extLst>
          </p:cNvPr>
          <p:cNvSpPr/>
          <p:nvPr/>
        </p:nvSpPr>
        <p:spPr>
          <a:xfrm>
            <a:off x="6042657" y="4539167"/>
            <a:ext cx="1577834" cy="37952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 optimization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BAFFDC6-805A-4FAB-8896-F48E9813C2DE}"/>
              </a:ext>
            </a:extLst>
          </p:cNvPr>
          <p:cNvSpPr/>
          <p:nvPr/>
        </p:nvSpPr>
        <p:spPr>
          <a:xfrm>
            <a:off x="6042657" y="5053629"/>
            <a:ext cx="1577834" cy="37952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generation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6ED3E24-B50D-446D-8627-55B6E139345E}"/>
              </a:ext>
            </a:extLst>
          </p:cNvPr>
          <p:cNvSpPr/>
          <p:nvPr/>
        </p:nvSpPr>
        <p:spPr>
          <a:xfrm>
            <a:off x="6050153" y="5606306"/>
            <a:ext cx="1562843" cy="39740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Machine code optimization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8AEE0F2-461C-4DA3-B2A2-11D9C94A4098}"/>
              </a:ext>
            </a:extLst>
          </p:cNvPr>
          <p:cNvSpPr/>
          <p:nvPr/>
        </p:nvSpPr>
        <p:spPr>
          <a:xfrm>
            <a:off x="5973403" y="6176861"/>
            <a:ext cx="1716343" cy="37952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/>
              <a:t>Output code in 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2478740-3C9E-4D70-ABCC-5C8BB82486DD}"/>
              </a:ext>
            </a:extLst>
          </p:cNvPr>
          <p:cNvSpPr/>
          <p:nvPr/>
        </p:nvSpPr>
        <p:spPr>
          <a:xfrm>
            <a:off x="5973403" y="1321979"/>
            <a:ext cx="1716343" cy="5331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/>
              <a:t>Source code (sequence of chars)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4E12D3-D0EC-4914-9DCC-048255A3756D}"/>
              </a:ext>
            </a:extLst>
          </p:cNvPr>
          <p:cNvCxnSpPr>
            <a:stCxn id="19" idx="2"/>
            <a:endCxn id="7" idx="0"/>
          </p:cNvCxnSpPr>
          <p:nvPr/>
        </p:nvCxnSpPr>
        <p:spPr>
          <a:xfrm>
            <a:off x="6831575" y="1855097"/>
            <a:ext cx="0" cy="138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54A37D0-AFB4-42B1-8A7C-B0FDDE0DA6EF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6831575" y="2382890"/>
            <a:ext cx="0" cy="201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64F863D-5D1F-4B64-A2FB-A4A040893D45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6831575" y="2973695"/>
            <a:ext cx="0" cy="161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48A1581-F826-4275-A2B4-DA4F75283DA8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6831575" y="3525159"/>
            <a:ext cx="0" cy="220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597F797-C706-4059-A7F8-6E833B4CF969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 flipH="1">
            <a:off x="6831574" y="4404231"/>
            <a:ext cx="1" cy="134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F52C9BD-CD97-4EE2-A630-1C2FBFF1930D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6831574" y="4918693"/>
            <a:ext cx="0" cy="134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3F202A-8BA5-46EF-97B1-55C28DC43C68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6831574" y="5433155"/>
            <a:ext cx="1" cy="173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B4EA778-6466-4DFE-94D6-BEBA18C295E3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6831575" y="6003710"/>
            <a:ext cx="0" cy="173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980C6BA5-56EA-4526-96FB-F972B5957500}"/>
              </a:ext>
            </a:extLst>
          </p:cNvPr>
          <p:cNvSpPr/>
          <p:nvPr/>
        </p:nvSpPr>
        <p:spPr>
          <a:xfrm>
            <a:off x="4747629" y="3333715"/>
            <a:ext cx="790390" cy="65811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Symbol Table</a:t>
            </a:r>
          </a:p>
        </p:txBody>
      </p: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25A19CEA-9A37-4273-A13D-F2B7A9DD5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667" y="2690899"/>
            <a:ext cx="4127705" cy="1476202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Note: We’ll go over each of the components in lab this week</a:t>
            </a:r>
          </a:p>
        </p:txBody>
      </p:sp>
    </p:spTree>
    <p:extLst>
      <p:ext uri="{BB962C8B-B14F-4D97-AF65-F5344CB8AC3E}">
        <p14:creationId xmlns:p14="http://schemas.microsoft.com/office/powerpoint/2010/main" val="375989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3584"/>
            <a:ext cx="7886700" cy="1325563"/>
          </a:xfrm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Possible Compiler Components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2621FC9-225C-48F8-BF1F-B5605C52C201}"/>
              </a:ext>
            </a:extLst>
          </p:cNvPr>
          <p:cNvSpPr/>
          <p:nvPr/>
        </p:nvSpPr>
        <p:spPr>
          <a:xfrm>
            <a:off x="6042657" y="1993388"/>
            <a:ext cx="1577835" cy="3895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Scanner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Lexical analysis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314EE71-0A2C-4820-9026-572451371DCB}"/>
              </a:ext>
            </a:extLst>
          </p:cNvPr>
          <p:cNvSpPr/>
          <p:nvPr/>
        </p:nvSpPr>
        <p:spPr>
          <a:xfrm>
            <a:off x="6035162" y="2584193"/>
            <a:ext cx="1592825" cy="3895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Parser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Syntactic analysis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44CB043-94FC-4A46-A287-272B8AD4C71B}"/>
              </a:ext>
            </a:extLst>
          </p:cNvPr>
          <p:cNvSpPr/>
          <p:nvPr/>
        </p:nvSpPr>
        <p:spPr>
          <a:xfrm>
            <a:off x="6035162" y="3135657"/>
            <a:ext cx="1592825" cy="3895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Semantic analysis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5205D0D-EC2A-45C0-94A8-C06963874CEC}"/>
              </a:ext>
            </a:extLst>
          </p:cNvPr>
          <p:cNvSpPr/>
          <p:nvPr/>
        </p:nvSpPr>
        <p:spPr>
          <a:xfrm>
            <a:off x="6042657" y="3746113"/>
            <a:ext cx="1577835" cy="65811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 (Intermediate Representation) code generation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5373A17-E67F-418C-9EEF-F005E63D3237}"/>
              </a:ext>
            </a:extLst>
          </p:cNvPr>
          <p:cNvSpPr/>
          <p:nvPr/>
        </p:nvSpPr>
        <p:spPr>
          <a:xfrm>
            <a:off x="6042657" y="4539167"/>
            <a:ext cx="1577834" cy="37952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 optimization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BAFFDC6-805A-4FAB-8896-F48E9813C2DE}"/>
              </a:ext>
            </a:extLst>
          </p:cNvPr>
          <p:cNvSpPr/>
          <p:nvPr/>
        </p:nvSpPr>
        <p:spPr>
          <a:xfrm>
            <a:off x="6042657" y="5053629"/>
            <a:ext cx="1577834" cy="37952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generation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6ED3E24-B50D-446D-8627-55B6E139345E}"/>
              </a:ext>
            </a:extLst>
          </p:cNvPr>
          <p:cNvSpPr/>
          <p:nvPr/>
        </p:nvSpPr>
        <p:spPr>
          <a:xfrm>
            <a:off x="6050153" y="5606306"/>
            <a:ext cx="1562843" cy="39740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Machine code optimization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8AEE0F2-461C-4DA3-B2A2-11D9C94A4098}"/>
              </a:ext>
            </a:extLst>
          </p:cNvPr>
          <p:cNvSpPr/>
          <p:nvPr/>
        </p:nvSpPr>
        <p:spPr>
          <a:xfrm>
            <a:off x="5973403" y="6176861"/>
            <a:ext cx="1716343" cy="37952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/>
              <a:t>Output code in 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2478740-3C9E-4D70-ABCC-5C8BB82486DD}"/>
              </a:ext>
            </a:extLst>
          </p:cNvPr>
          <p:cNvSpPr/>
          <p:nvPr/>
        </p:nvSpPr>
        <p:spPr>
          <a:xfrm>
            <a:off x="5973403" y="1321979"/>
            <a:ext cx="1716343" cy="5331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/>
              <a:t>Source code (sequence of chars)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4E12D3-D0EC-4914-9DCC-048255A3756D}"/>
              </a:ext>
            </a:extLst>
          </p:cNvPr>
          <p:cNvCxnSpPr>
            <a:stCxn id="19" idx="2"/>
            <a:endCxn id="7" idx="0"/>
          </p:cNvCxnSpPr>
          <p:nvPr/>
        </p:nvCxnSpPr>
        <p:spPr>
          <a:xfrm>
            <a:off x="6831575" y="1855097"/>
            <a:ext cx="0" cy="138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54A37D0-AFB4-42B1-8A7C-B0FDDE0DA6EF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6831575" y="2382890"/>
            <a:ext cx="0" cy="201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64F863D-5D1F-4B64-A2FB-A4A040893D45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6831575" y="2973695"/>
            <a:ext cx="0" cy="161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48A1581-F826-4275-A2B4-DA4F75283DA8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6831575" y="3525159"/>
            <a:ext cx="0" cy="220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597F797-C706-4059-A7F8-6E833B4CF969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 flipH="1">
            <a:off x="6831574" y="4404231"/>
            <a:ext cx="1" cy="134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F52C9BD-CD97-4EE2-A630-1C2FBFF1930D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6831574" y="4918693"/>
            <a:ext cx="0" cy="134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3F202A-8BA5-46EF-97B1-55C28DC43C68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6831574" y="5433155"/>
            <a:ext cx="1" cy="173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B4EA778-6466-4DFE-94D6-BEBA18C295E3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6831575" y="6003710"/>
            <a:ext cx="0" cy="173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980C6BA5-56EA-4526-96FB-F972B5957500}"/>
              </a:ext>
            </a:extLst>
          </p:cNvPr>
          <p:cNvSpPr/>
          <p:nvPr/>
        </p:nvSpPr>
        <p:spPr>
          <a:xfrm>
            <a:off x="4747629" y="3333715"/>
            <a:ext cx="790390" cy="65811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Symbol Table</a:t>
            </a:r>
          </a:p>
        </p:txBody>
      </p: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25A19CEA-9A37-4273-A13D-F2B7A9DD5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667" y="2690899"/>
            <a:ext cx="4127705" cy="1476202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Note: We’ll go over each of the components in lab this week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458C24F-AC53-426F-A04D-1A0B1712B874}"/>
              </a:ext>
            </a:extLst>
          </p:cNvPr>
          <p:cNvGrpSpPr/>
          <p:nvPr/>
        </p:nvGrpSpPr>
        <p:grpSpPr>
          <a:xfrm>
            <a:off x="2182761" y="1769803"/>
            <a:ext cx="5506984" cy="679454"/>
            <a:chOff x="2182761" y="1769803"/>
            <a:chExt cx="5506984" cy="679454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B225E86B-FA15-48B3-93B4-D07633971071}"/>
                </a:ext>
              </a:extLst>
            </p:cNvPr>
            <p:cNvSpPr/>
            <p:nvPr/>
          </p:nvSpPr>
          <p:spPr>
            <a:xfrm>
              <a:off x="5973402" y="1928837"/>
              <a:ext cx="1716343" cy="520420"/>
            </a:xfrm>
            <a:prstGeom prst="round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611DA00-7817-49A2-B0E1-B2E26FBF43F1}"/>
                </a:ext>
              </a:extLst>
            </p:cNvPr>
            <p:cNvCxnSpPr>
              <a:stCxn id="3" idx="1"/>
            </p:cNvCxnSpPr>
            <p:nvPr/>
          </p:nvCxnSpPr>
          <p:spPr>
            <a:xfrm flipH="1" flipV="1">
              <a:off x="4747629" y="1993388"/>
              <a:ext cx="1225773" cy="19565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FA1CD2C-DB18-42ED-8317-E88EE6FAE61A}"/>
                </a:ext>
              </a:extLst>
            </p:cNvPr>
            <p:cNvSpPr txBox="1"/>
            <p:nvPr/>
          </p:nvSpPr>
          <p:spPr>
            <a:xfrm>
              <a:off x="2182761" y="1769803"/>
              <a:ext cx="26184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/>
                  </a:solidFill>
                </a:rPr>
                <a:t>From characters to tokens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4038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3584"/>
            <a:ext cx="7886700" cy="1325563"/>
          </a:xfrm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Possible Compiler Components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2621FC9-225C-48F8-BF1F-B5605C52C201}"/>
              </a:ext>
            </a:extLst>
          </p:cNvPr>
          <p:cNvSpPr/>
          <p:nvPr/>
        </p:nvSpPr>
        <p:spPr>
          <a:xfrm>
            <a:off x="6042657" y="1993388"/>
            <a:ext cx="1577835" cy="3895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Scanner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Lexical analysis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314EE71-0A2C-4820-9026-572451371DCB}"/>
              </a:ext>
            </a:extLst>
          </p:cNvPr>
          <p:cNvSpPr/>
          <p:nvPr/>
        </p:nvSpPr>
        <p:spPr>
          <a:xfrm>
            <a:off x="6035162" y="2584193"/>
            <a:ext cx="1592825" cy="3895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Parser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Syntactic analysis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44CB043-94FC-4A46-A287-272B8AD4C71B}"/>
              </a:ext>
            </a:extLst>
          </p:cNvPr>
          <p:cNvSpPr/>
          <p:nvPr/>
        </p:nvSpPr>
        <p:spPr>
          <a:xfrm>
            <a:off x="6035162" y="3135657"/>
            <a:ext cx="1592825" cy="3895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Semantic analysis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5205D0D-EC2A-45C0-94A8-C06963874CEC}"/>
              </a:ext>
            </a:extLst>
          </p:cNvPr>
          <p:cNvSpPr/>
          <p:nvPr/>
        </p:nvSpPr>
        <p:spPr>
          <a:xfrm>
            <a:off x="6042657" y="3746113"/>
            <a:ext cx="1577835" cy="65811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 (Intermediate Representation) code generation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5373A17-E67F-418C-9EEF-F005E63D3237}"/>
              </a:ext>
            </a:extLst>
          </p:cNvPr>
          <p:cNvSpPr/>
          <p:nvPr/>
        </p:nvSpPr>
        <p:spPr>
          <a:xfrm>
            <a:off x="6042657" y="4539167"/>
            <a:ext cx="1577834" cy="37952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 optimization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BAFFDC6-805A-4FAB-8896-F48E9813C2DE}"/>
              </a:ext>
            </a:extLst>
          </p:cNvPr>
          <p:cNvSpPr/>
          <p:nvPr/>
        </p:nvSpPr>
        <p:spPr>
          <a:xfrm>
            <a:off x="6042657" y="5053629"/>
            <a:ext cx="1577834" cy="37952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Code generation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6ED3E24-B50D-446D-8627-55B6E139345E}"/>
              </a:ext>
            </a:extLst>
          </p:cNvPr>
          <p:cNvSpPr/>
          <p:nvPr/>
        </p:nvSpPr>
        <p:spPr>
          <a:xfrm>
            <a:off x="6050153" y="5606306"/>
            <a:ext cx="1562843" cy="39740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Machine code optimization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8AEE0F2-461C-4DA3-B2A2-11D9C94A4098}"/>
              </a:ext>
            </a:extLst>
          </p:cNvPr>
          <p:cNvSpPr/>
          <p:nvPr/>
        </p:nvSpPr>
        <p:spPr>
          <a:xfrm>
            <a:off x="5973403" y="6176861"/>
            <a:ext cx="1716343" cy="37952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/>
              <a:t>Output code in 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2478740-3C9E-4D70-ABCC-5C8BB82486DD}"/>
              </a:ext>
            </a:extLst>
          </p:cNvPr>
          <p:cNvSpPr/>
          <p:nvPr/>
        </p:nvSpPr>
        <p:spPr>
          <a:xfrm>
            <a:off x="5973403" y="1321979"/>
            <a:ext cx="1716343" cy="53311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/>
              <a:t>Source code (sequence of chars)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4E12D3-D0EC-4914-9DCC-048255A3756D}"/>
              </a:ext>
            </a:extLst>
          </p:cNvPr>
          <p:cNvCxnSpPr>
            <a:stCxn id="19" idx="2"/>
            <a:endCxn id="7" idx="0"/>
          </p:cNvCxnSpPr>
          <p:nvPr/>
        </p:nvCxnSpPr>
        <p:spPr>
          <a:xfrm>
            <a:off x="6831575" y="1855097"/>
            <a:ext cx="0" cy="138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54A37D0-AFB4-42B1-8A7C-B0FDDE0DA6EF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6831575" y="2382890"/>
            <a:ext cx="0" cy="201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64F863D-5D1F-4B64-A2FB-A4A040893D45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6831575" y="2973695"/>
            <a:ext cx="0" cy="161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48A1581-F826-4275-A2B4-DA4F75283DA8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6831575" y="3525159"/>
            <a:ext cx="0" cy="220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597F797-C706-4059-A7F8-6E833B4CF969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 flipH="1">
            <a:off x="6831574" y="4404231"/>
            <a:ext cx="1" cy="134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F52C9BD-CD97-4EE2-A630-1C2FBFF1930D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6831574" y="4918693"/>
            <a:ext cx="0" cy="134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3F202A-8BA5-46EF-97B1-55C28DC43C68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6831574" y="5433155"/>
            <a:ext cx="1" cy="173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B4EA778-6466-4DFE-94D6-BEBA18C295E3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6831575" y="6003710"/>
            <a:ext cx="0" cy="173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980C6BA5-56EA-4526-96FB-F972B5957500}"/>
              </a:ext>
            </a:extLst>
          </p:cNvPr>
          <p:cNvSpPr/>
          <p:nvPr/>
        </p:nvSpPr>
        <p:spPr>
          <a:xfrm>
            <a:off x="4823583" y="3001349"/>
            <a:ext cx="790390" cy="65811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Symbol Table</a:t>
            </a:r>
          </a:p>
        </p:txBody>
      </p: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25A19CEA-9A37-4273-A13D-F2B7A9DD5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667" y="2690899"/>
            <a:ext cx="4127705" cy="1476202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Note: We’ll go over each of the components in lab this week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458C24F-AC53-426F-A04D-1A0B1712B874}"/>
              </a:ext>
            </a:extLst>
          </p:cNvPr>
          <p:cNvGrpSpPr/>
          <p:nvPr/>
        </p:nvGrpSpPr>
        <p:grpSpPr>
          <a:xfrm>
            <a:off x="2182761" y="1769803"/>
            <a:ext cx="5506984" cy="679454"/>
            <a:chOff x="2182761" y="1769803"/>
            <a:chExt cx="5506984" cy="679454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B225E86B-FA15-48B3-93B4-D07633971071}"/>
                </a:ext>
              </a:extLst>
            </p:cNvPr>
            <p:cNvSpPr/>
            <p:nvPr/>
          </p:nvSpPr>
          <p:spPr>
            <a:xfrm>
              <a:off x="5973402" y="1928837"/>
              <a:ext cx="1716343" cy="520420"/>
            </a:xfrm>
            <a:prstGeom prst="round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611DA00-7817-49A2-B0E1-B2E26FBF43F1}"/>
                </a:ext>
              </a:extLst>
            </p:cNvPr>
            <p:cNvCxnSpPr>
              <a:stCxn id="3" idx="1"/>
            </p:cNvCxnSpPr>
            <p:nvPr/>
          </p:nvCxnSpPr>
          <p:spPr>
            <a:xfrm flipH="1" flipV="1">
              <a:off x="4747629" y="1993388"/>
              <a:ext cx="1225773" cy="19565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FA1CD2C-DB18-42ED-8317-E88EE6FAE61A}"/>
                </a:ext>
              </a:extLst>
            </p:cNvPr>
            <p:cNvSpPr txBox="1"/>
            <p:nvPr/>
          </p:nvSpPr>
          <p:spPr>
            <a:xfrm>
              <a:off x="2182761" y="1769803"/>
              <a:ext cx="26184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/>
                  </a:solidFill>
                </a:rPr>
                <a:t>From characters to tokens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2042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3584"/>
            <a:ext cx="7886700" cy="1325563"/>
          </a:xfrm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Scanning: From Chars to Tokens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D82743-484A-4035-A794-37AB532006A3}"/>
              </a:ext>
            </a:extLst>
          </p:cNvPr>
          <p:cNvSpPr txBox="1"/>
          <p:nvPr/>
        </p:nvSpPr>
        <p:spPr>
          <a:xfrm>
            <a:off x="3185652" y="1632160"/>
            <a:ext cx="236115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/>
              <a:t>x+++y++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AB22572-7F2A-4954-AEB8-36A2CBB3EED1}"/>
              </a:ext>
            </a:extLst>
          </p:cNvPr>
          <p:cNvGrpSpPr/>
          <p:nvPr/>
        </p:nvGrpSpPr>
        <p:grpSpPr>
          <a:xfrm>
            <a:off x="-281" y="3086128"/>
            <a:ext cx="2100319" cy="1402234"/>
            <a:chOff x="59679" y="3475868"/>
            <a:chExt cx="2100319" cy="140223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54FA51E-AD13-46B5-AD3F-F30F3D9FB1EF}"/>
                </a:ext>
              </a:extLst>
            </p:cNvPr>
            <p:cNvSpPr/>
            <p:nvPr/>
          </p:nvSpPr>
          <p:spPr>
            <a:xfrm>
              <a:off x="116236" y="3517760"/>
              <a:ext cx="1987204" cy="132556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45EB614-0A87-490E-958A-2329830F0BA7}"/>
                </a:ext>
              </a:extLst>
            </p:cNvPr>
            <p:cNvSpPr txBox="1"/>
            <p:nvPr/>
          </p:nvSpPr>
          <p:spPr>
            <a:xfrm>
              <a:off x="59679" y="3475868"/>
              <a:ext cx="210031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4000"/>
              </a:lvl1pPr>
            </a:lstStyle>
            <a:p>
              <a:r>
                <a:rPr lang="en-US" dirty="0"/>
                <a:t>Identifier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E39A9DB-E021-4D99-9274-9F3D0CB2E062}"/>
                </a:ext>
              </a:extLst>
            </p:cNvPr>
            <p:cNvSpPr/>
            <p:nvPr/>
          </p:nvSpPr>
          <p:spPr>
            <a:xfrm>
              <a:off x="878845" y="4016328"/>
              <a:ext cx="461986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000" dirty="0"/>
                <a:t>x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563D462-266E-4BE7-9075-22E33B4D3D0C}"/>
              </a:ext>
            </a:extLst>
          </p:cNvPr>
          <p:cNvGrpSpPr/>
          <p:nvPr/>
        </p:nvGrpSpPr>
        <p:grpSpPr>
          <a:xfrm>
            <a:off x="2124484" y="3088025"/>
            <a:ext cx="1724145" cy="1439311"/>
            <a:chOff x="2209845" y="3477765"/>
            <a:chExt cx="1724145" cy="1439311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DBED2C-0510-4A4D-B17E-E12D17379BAB}"/>
                </a:ext>
              </a:extLst>
            </p:cNvPr>
            <p:cNvSpPr/>
            <p:nvPr/>
          </p:nvSpPr>
          <p:spPr>
            <a:xfrm>
              <a:off x="2209845" y="3500561"/>
              <a:ext cx="1724145" cy="132556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57B1DBC-A4A5-4953-8F84-C780B513C6E3}"/>
                </a:ext>
              </a:extLst>
            </p:cNvPr>
            <p:cNvSpPr txBox="1"/>
            <p:nvPr/>
          </p:nvSpPr>
          <p:spPr>
            <a:xfrm>
              <a:off x="2226173" y="3477765"/>
              <a:ext cx="169148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err="1"/>
                <a:t>PostInc</a:t>
              </a:r>
              <a:endParaRPr lang="en-US" sz="40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36F62-14AC-41BE-82A7-3DF5AD1F045F}"/>
                </a:ext>
              </a:extLst>
            </p:cNvPr>
            <p:cNvSpPr/>
            <p:nvPr/>
          </p:nvSpPr>
          <p:spPr>
            <a:xfrm>
              <a:off x="2658246" y="4055302"/>
              <a:ext cx="827342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000" dirty="0"/>
                <a:t>++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4C45218-8057-4971-AF9E-CB021D3E8CD2}"/>
              </a:ext>
            </a:extLst>
          </p:cNvPr>
          <p:cNvGrpSpPr/>
          <p:nvPr/>
        </p:nvGrpSpPr>
        <p:grpSpPr>
          <a:xfrm>
            <a:off x="3888065" y="3086128"/>
            <a:ext cx="1337889" cy="1441208"/>
            <a:chOff x="3942723" y="3475868"/>
            <a:chExt cx="1337889" cy="1441208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0D23BE8-BCEB-4586-B890-FAEE19A6035F}"/>
                </a:ext>
              </a:extLst>
            </p:cNvPr>
            <p:cNvSpPr/>
            <p:nvPr/>
          </p:nvSpPr>
          <p:spPr>
            <a:xfrm>
              <a:off x="3942723" y="3500561"/>
              <a:ext cx="1337889" cy="132556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7C5AD91-C82F-40C7-B89C-82CFB041F1D0}"/>
                </a:ext>
              </a:extLst>
            </p:cNvPr>
            <p:cNvSpPr txBox="1"/>
            <p:nvPr/>
          </p:nvSpPr>
          <p:spPr>
            <a:xfrm>
              <a:off x="4101752" y="3475868"/>
              <a:ext cx="101983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4000"/>
              </a:lvl1pPr>
            </a:lstStyle>
            <a:p>
              <a:r>
                <a:rPr lang="en-US" dirty="0"/>
                <a:t>Add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F38291-B75C-4CDA-87DB-3165C1C8CFA1}"/>
                </a:ext>
              </a:extLst>
            </p:cNvPr>
            <p:cNvSpPr/>
            <p:nvPr/>
          </p:nvSpPr>
          <p:spPr>
            <a:xfrm>
              <a:off x="4359835" y="4055302"/>
              <a:ext cx="503664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000" dirty="0"/>
                <a:t>+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9A23852-C261-4650-A402-962C33EB32A4}"/>
              </a:ext>
            </a:extLst>
          </p:cNvPr>
          <p:cNvGrpSpPr/>
          <p:nvPr/>
        </p:nvGrpSpPr>
        <p:grpSpPr>
          <a:xfrm>
            <a:off x="5235410" y="3086128"/>
            <a:ext cx="2100319" cy="1402234"/>
            <a:chOff x="5259857" y="3475868"/>
            <a:chExt cx="2100319" cy="1402234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6E6A2E9-5400-4DC2-8698-6FFBF7B96DFA}"/>
                </a:ext>
              </a:extLst>
            </p:cNvPr>
            <p:cNvSpPr/>
            <p:nvPr/>
          </p:nvSpPr>
          <p:spPr>
            <a:xfrm>
              <a:off x="5316414" y="3500561"/>
              <a:ext cx="1987204" cy="132556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F092620-93DF-4A2F-BC3D-6FEF334EC2A1}"/>
                </a:ext>
              </a:extLst>
            </p:cNvPr>
            <p:cNvSpPr txBox="1"/>
            <p:nvPr/>
          </p:nvSpPr>
          <p:spPr>
            <a:xfrm>
              <a:off x="5259857" y="3475868"/>
              <a:ext cx="210031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4000"/>
              </a:lvl1pPr>
            </a:lstStyle>
            <a:p>
              <a:r>
                <a:rPr lang="en-US" dirty="0"/>
                <a:t>Identifier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470AF85-5A4E-4A5B-BB67-DA0B47C6C63E}"/>
                </a:ext>
              </a:extLst>
            </p:cNvPr>
            <p:cNvSpPr/>
            <p:nvPr/>
          </p:nvSpPr>
          <p:spPr>
            <a:xfrm>
              <a:off x="6072611" y="4016328"/>
              <a:ext cx="474810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000" dirty="0"/>
                <a:t>y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BC551E2-A989-4360-8937-BD4D8B4B1E68}"/>
              </a:ext>
            </a:extLst>
          </p:cNvPr>
          <p:cNvGrpSpPr/>
          <p:nvPr/>
        </p:nvGrpSpPr>
        <p:grpSpPr>
          <a:xfrm>
            <a:off x="7360176" y="3086128"/>
            <a:ext cx="1724145" cy="1402234"/>
            <a:chOff x="7360176" y="3475868"/>
            <a:chExt cx="1724145" cy="140223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FD46492-71BB-45BF-A913-2921F8B23D37}"/>
                </a:ext>
              </a:extLst>
            </p:cNvPr>
            <p:cNvSpPr/>
            <p:nvPr/>
          </p:nvSpPr>
          <p:spPr>
            <a:xfrm>
              <a:off x="7360176" y="3475868"/>
              <a:ext cx="1724145" cy="132556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B29126A-F09B-425E-91DC-9DB2E019E5E8}"/>
                </a:ext>
              </a:extLst>
            </p:cNvPr>
            <p:cNvSpPr txBox="1"/>
            <p:nvPr/>
          </p:nvSpPr>
          <p:spPr>
            <a:xfrm>
              <a:off x="7376504" y="3475868"/>
              <a:ext cx="169148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4000"/>
              </a:lvl1pPr>
            </a:lstStyle>
            <a:p>
              <a:r>
                <a:rPr lang="en-US" dirty="0" err="1"/>
                <a:t>PostInc</a:t>
              </a:r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C7881AA-65BE-41C2-9761-2FDA7E2004CA}"/>
                </a:ext>
              </a:extLst>
            </p:cNvPr>
            <p:cNvSpPr/>
            <p:nvPr/>
          </p:nvSpPr>
          <p:spPr>
            <a:xfrm>
              <a:off x="7808577" y="4016328"/>
              <a:ext cx="827342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000" dirty="0"/>
                <a:t>++</a:t>
              </a:r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7924B972-88D3-4CCB-8FDF-20C87DC9F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817" y="4844668"/>
            <a:ext cx="3105150" cy="1476375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4C85509D-49F6-4753-B0DF-862F56A38A97}"/>
              </a:ext>
            </a:extLst>
          </p:cNvPr>
          <p:cNvSpPr txBox="1"/>
          <p:nvPr/>
        </p:nvSpPr>
        <p:spPr>
          <a:xfrm>
            <a:off x="5291967" y="5121190"/>
            <a:ext cx="14383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Deterministic</a:t>
            </a:r>
          </a:p>
          <a:p>
            <a:r>
              <a:rPr lang="en-US" dirty="0"/>
              <a:t>Finite</a:t>
            </a:r>
          </a:p>
          <a:p>
            <a:r>
              <a:rPr lang="en-US" dirty="0"/>
              <a:t>Automata</a:t>
            </a:r>
          </a:p>
        </p:txBody>
      </p:sp>
    </p:spTree>
    <p:extLst>
      <p:ext uri="{BB962C8B-B14F-4D97-AF65-F5344CB8AC3E}">
        <p14:creationId xmlns:p14="http://schemas.microsoft.com/office/powerpoint/2010/main" val="305507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D6C3C-3DA2-42CA-9E71-CE24C7C7E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to know us</a:t>
            </a:r>
          </a:p>
          <a:p>
            <a:pPr lvl="1"/>
            <a:r>
              <a:rPr lang="en-US" dirty="0"/>
              <a:t>About you, about me</a:t>
            </a:r>
          </a:p>
          <a:p>
            <a:r>
              <a:rPr lang="en-US" dirty="0"/>
              <a:t>Course Overview</a:t>
            </a:r>
          </a:p>
          <a:p>
            <a:pPr lvl="1"/>
            <a:r>
              <a:rPr lang="en-US" dirty="0"/>
              <a:t>A bit about the logistics</a:t>
            </a:r>
          </a:p>
          <a:p>
            <a:pPr lvl="1"/>
            <a:r>
              <a:rPr lang="en-US" dirty="0"/>
              <a:t>A bit about the material</a:t>
            </a:r>
          </a:p>
          <a:p>
            <a:r>
              <a:rPr lang="en-US" dirty="0"/>
              <a:t>Dive right in to the content</a:t>
            </a:r>
          </a:p>
          <a:p>
            <a:pPr lvl="1"/>
            <a:r>
              <a:rPr lang="en-US" dirty="0"/>
              <a:t>DFAs - intuition</a:t>
            </a:r>
          </a:p>
          <a:p>
            <a:pPr lvl="1"/>
            <a:r>
              <a:rPr lang="en-US" dirty="0"/>
              <a:t>DFA Visualization</a:t>
            </a:r>
          </a:p>
          <a:p>
            <a:pPr lvl="1"/>
            <a:r>
              <a:rPr lang="en-US" dirty="0"/>
              <a:t>Project 1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E26B341-D407-4617-B6E0-1B0851518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Today’s Lecture: Roadmap</a:t>
            </a:r>
          </a:p>
        </p:txBody>
      </p:sp>
      <p:pic>
        <p:nvPicPr>
          <p:cNvPr id="10242" name="Picture 2" descr="Image result for confusing roadmap">
            <a:extLst>
              <a:ext uri="{FF2B5EF4-FFF2-40B4-BE49-F238E27FC236}">
                <a16:creationId xmlns:a16="http://schemas.microsoft.com/office/drawing/2014/main" id="{EE94D0A9-5317-45B2-9480-7635E0CAA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215" y="2610647"/>
            <a:ext cx="2648394" cy="3058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0FD503D-DE31-42E9-A450-608FBE641D75}"/>
              </a:ext>
            </a:extLst>
          </p:cNvPr>
          <p:cNvGrpSpPr/>
          <p:nvPr/>
        </p:nvGrpSpPr>
        <p:grpSpPr>
          <a:xfrm>
            <a:off x="3746091" y="1621536"/>
            <a:ext cx="3496414" cy="646331"/>
            <a:chOff x="3746091" y="1621536"/>
            <a:chExt cx="3496414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87E2461-9598-46F9-929E-2927A5C149A7}"/>
                </a:ext>
              </a:extLst>
            </p:cNvPr>
            <p:cNvSpPr txBox="1"/>
            <p:nvPr/>
          </p:nvSpPr>
          <p:spPr>
            <a:xfrm>
              <a:off x="5139813" y="1621536"/>
              <a:ext cx="21026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7030A0"/>
                  </a:solidFill>
                </a:rPr>
                <a:t>Apologies to my </a:t>
              </a:r>
            </a:p>
            <a:p>
              <a:r>
                <a:rPr lang="en-US" b="1" i="1" dirty="0">
                  <a:solidFill>
                    <a:srgbClr val="7030A0"/>
                  </a:solidFill>
                </a:rPr>
                <a:t>EECS700 students </a:t>
              </a:r>
              <a:r>
                <a:rPr lang="en-US" b="1" i="1" dirty="0">
                  <a:solidFill>
                    <a:srgbClr val="7030A0"/>
                  </a:solidFill>
                  <a:sym typeface="Wingdings" panose="05000000000000000000" pitchFamily="2" charset="2"/>
                </a:rPr>
                <a:t></a:t>
              </a:r>
              <a:endParaRPr lang="en-US" b="1" i="1" dirty="0">
                <a:solidFill>
                  <a:srgbClr val="7030A0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CC32E71-C2E5-4485-9961-FC8034C020B8}"/>
                </a:ext>
              </a:extLst>
            </p:cNvPr>
            <p:cNvSpPr/>
            <p:nvPr/>
          </p:nvSpPr>
          <p:spPr>
            <a:xfrm>
              <a:off x="3746091" y="1924076"/>
              <a:ext cx="1393722" cy="184355"/>
            </a:xfrm>
            <a:custGeom>
              <a:avLst/>
              <a:gdLst>
                <a:gd name="connsiteX0" fmla="*/ 2396613 w 2396613"/>
                <a:gd name="connsiteY0" fmla="*/ 39632 h 158040"/>
                <a:gd name="connsiteX1" fmla="*/ 1563329 w 2396613"/>
                <a:gd name="connsiteY1" fmla="*/ 157619 h 158040"/>
                <a:gd name="connsiteX2" fmla="*/ 626806 w 2396613"/>
                <a:gd name="connsiteY2" fmla="*/ 2761 h 158040"/>
                <a:gd name="connsiteX3" fmla="*/ 0 w 2396613"/>
                <a:gd name="connsiteY3" fmla="*/ 54380 h 158040"/>
                <a:gd name="connsiteX4" fmla="*/ 0 w 2396613"/>
                <a:gd name="connsiteY4" fmla="*/ 54380 h 15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6613" h="158040">
                  <a:moveTo>
                    <a:pt x="2396613" y="39632"/>
                  </a:moveTo>
                  <a:cubicBezTo>
                    <a:pt x="2127455" y="101698"/>
                    <a:pt x="1858297" y="163764"/>
                    <a:pt x="1563329" y="157619"/>
                  </a:cubicBezTo>
                  <a:cubicBezTo>
                    <a:pt x="1268361" y="151474"/>
                    <a:pt x="887361" y="19967"/>
                    <a:pt x="626806" y="2761"/>
                  </a:cubicBezTo>
                  <a:cubicBezTo>
                    <a:pt x="366251" y="-14445"/>
                    <a:pt x="0" y="54380"/>
                    <a:pt x="0" y="54380"/>
                  </a:cubicBezTo>
                  <a:lnTo>
                    <a:pt x="0" y="54380"/>
                  </a:lnTo>
                </a:path>
              </a:pathLst>
            </a:custGeom>
            <a:noFill/>
            <a:ln w="31750">
              <a:solidFill>
                <a:srgbClr val="7030A0"/>
              </a:solidFill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281372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3584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FSMs: Why?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D82743-484A-4035-A794-37AB532006A3}"/>
              </a:ext>
            </a:extLst>
          </p:cNvPr>
          <p:cNvSpPr txBox="1"/>
          <p:nvPr/>
        </p:nvSpPr>
        <p:spPr>
          <a:xfrm>
            <a:off x="533362" y="2256844"/>
            <a:ext cx="82445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Powerful enough for regular languages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3BC28AE-CCCD-4737-94E7-AC48AF58F889}"/>
              </a:ext>
            </a:extLst>
          </p:cNvPr>
          <p:cNvSpPr txBox="1"/>
          <p:nvPr/>
        </p:nvSpPr>
        <p:spPr>
          <a:xfrm>
            <a:off x="1164208" y="3899596"/>
            <a:ext cx="68155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“Good enough” for tokenization</a:t>
            </a:r>
          </a:p>
        </p:txBody>
      </p:sp>
    </p:spTree>
    <p:extLst>
      <p:ext uri="{BB962C8B-B14F-4D97-AF65-F5344CB8AC3E}">
        <p14:creationId xmlns:p14="http://schemas.microsoft.com/office/powerpoint/2010/main" val="63025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0" grpId="0"/>
      <p:bldP spid="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3584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FSMs: Review By Example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9B2EBE1-4ECB-4B28-A3A3-24C8E623B7ED}"/>
              </a:ext>
            </a:extLst>
          </p:cNvPr>
          <p:cNvSpPr/>
          <p:nvPr/>
        </p:nvSpPr>
        <p:spPr>
          <a:xfrm>
            <a:off x="1496961" y="1961535"/>
            <a:ext cx="899652" cy="877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CF6D68B-B751-40A2-9F65-FB08B0B230EB}"/>
              </a:ext>
            </a:extLst>
          </p:cNvPr>
          <p:cNvSpPr/>
          <p:nvPr/>
        </p:nvSpPr>
        <p:spPr>
          <a:xfrm>
            <a:off x="3138949" y="1961535"/>
            <a:ext cx="899652" cy="877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7203381-43D5-4FB8-98C5-EE03CF3CF66B}"/>
              </a:ext>
            </a:extLst>
          </p:cNvPr>
          <p:cNvSpPr/>
          <p:nvPr/>
        </p:nvSpPr>
        <p:spPr>
          <a:xfrm>
            <a:off x="4780937" y="1961535"/>
            <a:ext cx="899652" cy="877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52DAC-2CE1-494E-AB61-AA20D9917F0F}"/>
              </a:ext>
            </a:extLst>
          </p:cNvPr>
          <p:cNvSpPr/>
          <p:nvPr/>
        </p:nvSpPr>
        <p:spPr>
          <a:xfrm>
            <a:off x="6422925" y="1961535"/>
            <a:ext cx="899652" cy="877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13CA75-34D2-430B-9071-CF0EE14468A5}"/>
              </a:ext>
            </a:extLst>
          </p:cNvPr>
          <p:cNvSpPr/>
          <p:nvPr/>
        </p:nvSpPr>
        <p:spPr>
          <a:xfrm>
            <a:off x="6508960" y="2054942"/>
            <a:ext cx="727582" cy="69071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EEB6CA-AB4A-4104-81F0-CA055321C53A}"/>
              </a:ext>
            </a:extLst>
          </p:cNvPr>
          <p:cNvCxnSpPr>
            <a:stCxn id="2" idx="6"/>
            <a:endCxn id="9" idx="2"/>
          </p:cNvCxnSpPr>
          <p:nvPr/>
        </p:nvCxnSpPr>
        <p:spPr>
          <a:xfrm>
            <a:off x="2396613" y="2400300"/>
            <a:ext cx="7423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73B01DA-98E8-4291-8C53-967B5DD4D5B3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>
            <a:off x="4038601" y="2400300"/>
            <a:ext cx="7423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6ACDB1-9AE2-4560-9F7A-1CB2CCBB8E96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>
            <a:off x="5680589" y="2400300"/>
            <a:ext cx="7423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32E1DDF-CF50-4CDD-989C-A895B84CAD7C}"/>
              </a:ext>
            </a:extLst>
          </p:cNvPr>
          <p:cNvSpPr txBox="1"/>
          <p:nvPr/>
        </p:nvSpPr>
        <p:spPr>
          <a:xfrm>
            <a:off x="2539181" y="195416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‘/’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BA0130-A895-4AEF-AC67-E06BCB5788A0}"/>
              </a:ext>
            </a:extLst>
          </p:cNvPr>
          <p:cNvSpPr txBox="1"/>
          <p:nvPr/>
        </p:nvSpPr>
        <p:spPr>
          <a:xfrm>
            <a:off x="4214844" y="1961535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‘/’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F4BE2C-3B84-4EFA-B7D6-8C0826DACC7D}"/>
              </a:ext>
            </a:extLst>
          </p:cNvPr>
          <p:cNvSpPr txBox="1"/>
          <p:nvPr/>
        </p:nvSpPr>
        <p:spPr>
          <a:xfrm>
            <a:off x="5856832" y="1983967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‘\n’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E6488F2B-DE6D-4AF6-AFC5-DE6EA4491C6C}"/>
              </a:ext>
            </a:extLst>
          </p:cNvPr>
          <p:cNvCxnSpPr>
            <a:cxnSpLocks/>
            <a:stCxn id="10" idx="5"/>
            <a:endCxn id="10" idx="3"/>
          </p:cNvCxnSpPr>
          <p:nvPr/>
        </p:nvCxnSpPr>
        <p:spPr>
          <a:xfrm rot="5400000">
            <a:off x="5230763" y="2392479"/>
            <a:ext cx="12700" cy="636150"/>
          </a:xfrm>
          <a:prstGeom prst="curvedConnector3">
            <a:avLst>
              <a:gd name="adj1" fmla="val 4728031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0D07130-BDFB-4623-9C7E-504D426585A1}"/>
              </a:ext>
            </a:extLst>
          </p:cNvPr>
          <p:cNvSpPr txBox="1"/>
          <p:nvPr/>
        </p:nvSpPr>
        <p:spPr>
          <a:xfrm>
            <a:off x="4902082" y="3397068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‘\n’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DF7C2A-1C93-4AF6-A019-C7BB883AEE71}"/>
              </a:ext>
            </a:extLst>
          </p:cNvPr>
          <p:cNvSpPr txBox="1"/>
          <p:nvPr/>
        </p:nvSpPr>
        <p:spPr>
          <a:xfrm>
            <a:off x="3332871" y="439352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0D4534-AFAC-465C-881C-72A2634C542D}"/>
              </a:ext>
            </a:extLst>
          </p:cNvPr>
          <p:cNvSpPr txBox="1"/>
          <p:nvPr/>
        </p:nvSpPr>
        <p:spPr>
          <a:xfrm>
            <a:off x="4133090" y="4393835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“//”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6FC14D7-DFD1-4580-97A4-598CE1F284F7}"/>
              </a:ext>
            </a:extLst>
          </p:cNvPr>
          <p:cNvSpPr/>
          <p:nvPr/>
        </p:nvSpPr>
        <p:spPr>
          <a:xfrm>
            <a:off x="4866972" y="2054942"/>
            <a:ext cx="727582" cy="69071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0CFA34-09BE-4765-9FA2-55B70357D504}"/>
              </a:ext>
            </a:extLst>
          </p:cNvPr>
          <p:cNvSpPr txBox="1"/>
          <p:nvPr/>
        </p:nvSpPr>
        <p:spPr>
          <a:xfrm>
            <a:off x="4096220" y="4832289"/>
            <a:ext cx="191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“//In comment //”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B52CFBB-6527-4BE6-8596-DDF1D3D27FE1}"/>
              </a:ext>
            </a:extLst>
          </p:cNvPr>
          <p:cNvSpPr txBox="1"/>
          <p:nvPr/>
        </p:nvSpPr>
        <p:spPr>
          <a:xfrm>
            <a:off x="4029252" y="5284595"/>
            <a:ext cx="1883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“//Line 1\</a:t>
            </a:r>
            <a:r>
              <a:rPr lang="en-US" dirty="0" err="1"/>
              <a:t>nLine</a:t>
            </a:r>
            <a:r>
              <a:rPr lang="en-US" dirty="0"/>
              <a:t> 2”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0D0E8A1-2DA9-41AB-B5F8-80C94C7AE8CD}"/>
              </a:ext>
            </a:extLst>
          </p:cNvPr>
          <p:cNvSpPr txBox="1"/>
          <p:nvPr/>
        </p:nvSpPr>
        <p:spPr>
          <a:xfrm>
            <a:off x="3983727" y="5747066"/>
            <a:ext cx="206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“//Line 1\n//Line 2”</a:t>
            </a:r>
          </a:p>
        </p:txBody>
      </p:sp>
    </p:spTree>
    <p:extLst>
      <p:ext uri="{BB962C8B-B14F-4D97-AF65-F5344CB8AC3E}">
        <p14:creationId xmlns:p14="http://schemas.microsoft.com/office/powerpoint/2010/main" val="199678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/>
      <p:bldP spid="34" grpId="0"/>
      <p:bldP spid="37" grpId="0"/>
      <p:bldP spid="38" grpId="0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3584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FSMs: Review By Example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DF7C2A-1C93-4AF6-A019-C7BB883AEE71}"/>
              </a:ext>
            </a:extLst>
          </p:cNvPr>
          <p:cNvSpPr txBox="1"/>
          <p:nvPr/>
        </p:nvSpPr>
        <p:spPr>
          <a:xfrm>
            <a:off x="651654" y="348835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A0D4534-AFAC-465C-881C-72A2634C542D}"/>
              </a:ext>
            </a:extLst>
          </p:cNvPr>
          <p:cNvSpPr txBox="1"/>
          <p:nvPr/>
        </p:nvSpPr>
        <p:spPr>
          <a:xfrm>
            <a:off x="1451873" y="3488669"/>
            <a:ext cx="481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“a”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0CFA34-09BE-4765-9FA2-55B70357D504}"/>
              </a:ext>
            </a:extLst>
          </p:cNvPr>
          <p:cNvSpPr txBox="1"/>
          <p:nvPr/>
        </p:nvSpPr>
        <p:spPr>
          <a:xfrm>
            <a:off x="1415003" y="3927123"/>
            <a:ext cx="592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“aa”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B52CFBB-6527-4BE6-8596-DDF1D3D27FE1}"/>
              </a:ext>
            </a:extLst>
          </p:cNvPr>
          <p:cNvSpPr txBox="1"/>
          <p:nvPr/>
        </p:nvSpPr>
        <p:spPr>
          <a:xfrm>
            <a:off x="1415003" y="4365577"/>
            <a:ext cx="60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“ab”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0D0E8A1-2DA9-41AB-B5F8-80C94C7AE8CD}"/>
              </a:ext>
            </a:extLst>
          </p:cNvPr>
          <p:cNvSpPr txBox="1"/>
          <p:nvPr/>
        </p:nvSpPr>
        <p:spPr>
          <a:xfrm>
            <a:off x="1443151" y="4804031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“”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A3F882-27EE-44F9-B770-C055DD042638}"/>
              </a:ext>
            </a:extLst>
          </p:cNvPr>
          <p:cNvGrpSpPr/>
          <p:nvPr/>
        </p:nvGrpSpPr>
        <p:grpSpPr>
          <a:xfrm>
            <a:off x="2234896" y="1354432"/>
            <a:ext cx="4183628" cy="1492855"/>
            <a:chOff x="2234896" y="1354432"/>
            <a:chExt cx="4183628" cy="1492855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9B2EBE1-4ECB-4B28-A3A3-24C8E623B7ED}"/>
                </a:ext>
              </a:extLst>
            </p:cNvPr>
            <p:cNvSpPr/>
            <p:nvPr/>
          </p:nvSpPr>
          <p:spPr>
            <a:xfrm>
              <a:off x="2234896" y="1361807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CF6D68B-B751-40A2-9F65-FB08B0B230EB}"/>
                </a:ext>
              </a:extLst>
            </p:cNvPr>
            <p:cNvSpPr/>
            <p:nvPr/>
          </p:nvSpPr>
          <p:spPr>
            <a:xfrm>
              <a:off x="3876884" y="1361807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7203381-43D5-4FB8-98C5-EE03CF3CF66B}"/>
                </a:ext>
              </a:extLst>
            </p:cNvPr>
            <p:cNvSpPr/>
            <p:nvPr/>
          </p:nvSpPr>
          <p:spPr>
            <a:xfrm>
              <a:off x="5518872" y="1361807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19EEB6CA-AB4A-4104-81F0-CA055321C53A}"/>
                </a:ext>
              </a:extLst>
            </p:cNvPr>
            <p:cNvCxnSpPr>
              <a:stCxn id="2" idx="6"/>
              <a:endCxn id="9" idx="2"/>
            </p:cNvCxnSpPr>
            <p:nvPr/>
          </p:nvCxnSpPr>
          <p:spPr>
            <a:xfrm>
              <a:off x="3134548" y="1800572"/>
              <a:ext cx="7423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73B01DA-98E8-4291-8C53-967B5DD4D5B3}"/>
                </a:ext>
              </a:extLst>
            </p:cNvPr>
            <p:cNvCxnSpPr>
              <a:cxnSpLocks/>
              <a:stCxn id="9" idx="6"/>
              <a:endCxn id="10" idx="2"/>
            </p:cNvCxnSpPr>
            <p:nvPr/>
          </p:nvCxnSpPr>
          <p:spPr>
            <a:xfrm>
              <a:off x="4776536" y="1800572"/>
              <a:ext cx="7423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32E1DDF-CF50-4CDD-989C-A895B84CAD7C}"/>
                </a:ext>
              </a:extLst>
            </p:cNvPr>
            <p:cNvSpPr txBox="1"/>
            <p:nvPr/>
          </p:nvSpPr>
          <p:spPr>
            <a:xfrm>
              <a:off x="3277116" y="1354432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‘a’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5BA0130-A895-4AEF-AC67-E06BCB5788A0}"/>
                </a:ext>
              </a:extLst>
            </p:cNvPr>
            <p:cNvSpPr txBox="1"/>
            <p:nvPr/>
          </p:nvSpPr>
          <p:spPr>
            <a:xfrm>
              <a:off x="4952779" y="1361807"/>
              <a:ext cx="421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‘b’</a:t>
              </a:r>
            </a:p>
          </p:txBody>
        </p:sp>
        <p:cxnSp>
          <p:nvCxnSpPr>
            <p:cNvPr id="20" name="Connector: Curved 19">
              <a:extLst>
                <a:ext uri="{FF2B5EF4-FFF2-40B4-BE49-F238E27FC236}">
                  <a16:creationId xmlns:a16="http://schemas.microsoft.com/office/drawing/2014/main" id="{E6488F2B-DE6D-4AF6-AFC5-DE6EA4491C6C}"/>
                </a:ext>
              </a:extLst>
            </p:cNvPr>
            <p:cNvCxnSpPr>
              <a:cxnSpLocks/>
              <a:stCxn id="10" idx="3"/>
              <a:endCxn id="9" idx="5"/>
            </p:cNvCxnSpPr>
            <p:nvPr/>
          </p:nvCxnSpPr>
          <p:spPr>
            <a:xfrm rot="5400000">
              <a:off x="5147704" y="1607907"/>
              <a:ext cx="12700" cy="1005838"/>
            </a:xfrm>
            <a:prstGeom prst="curvedConnector3">
              <a:avLst>
                <a:gd name="adj1" fmla="val 2811898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6FC14D7-DFD1-4580-97A4-598CE1F284F7}"/>
                </a:ext>
              </a:extLst>
            </p:cNvPr>
            <p:cNvSpPr/>
            <p:nvPr/>
          </p:nvSpPr>
          <p:spPr>
            <a:xfrm>
              <a:off x="5604907" y="1455214"/>
              <a:ext cx="727582" cy="69071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82B0169-D4AC-415C-8F81-535D70E1C86A}"/>
                </a:ext>
              </a:extLst>
            </p:cNvPr>
            <p:cNvSpPr txBox="1"/>
            <p:nvPr/>
          </p:nvSpPr>
          <p:spPr>
            <a:xfrm>
              <a:off x="4961210" y="2477955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‘a’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76A2824-A129-4C71-BF30-6A1AAB2413B9}"/>
                </a:ext>
              </a:extLst>
            </p:cNvPr>
            <p:cNvSpPr/>
            <p:nvPr/>
          </p:nvSpPr>
          <p:spPr>
            <a:xfrm>
              <a:off x="2320931" y="1455214"/>
              <a:ext cx="727582" cy="69071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8F16152-322E-4F3D-8D9A-2E898DA1AD78}"/>
              </a:ext>
            </a:extLst>
          </p:cNvPr>
          <p:cNvSpPr txBox="1"/>
          <p:nvPr/>
        </p:nvSpPr>
        <p:spPr>
          <a:xfrm>
            <a:off x="1404495" y="5057819"/>
            <a:ext cx="836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</a:t>
            </a:r>
            <a:r>
              <a:rPr lang="en-US" dirty="0" err="1"/>
              <a:t>abab</a:t>
            </a:r>
            <a:r>
              <a:rPr lang="en-US" dirty="0"/>
              <a:t>”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420D36-562A-404C-BF80-7E5C4B71131F}"/>
              </a:ext>
            </a:extLst>
          </p:cNvPr>
          <p:cNvSpPr txBox="1"/>
          <p:nvPr/>
        </p:nvSpPr>
        <p:spPr>
          <a:xfrm>
            <a:off x="6534965" y="1480996"/>
            <a:ext cx="24516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language does </a:t>
            </a:r>
          </a:p>
          <a:p>
            <a:r>
              <a:rPr lang="en-US" dirty="0"/>
              <a:t>this automaton accept?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937A51B-8784-42A5-8696-6BD3027EB839}"/>
              </a:ext>
            </a:extLst>
          </p:cNvPr>
          <p:cNvGrpSpPr/>
          <p:nvPr/>
        </p:nvGrpSpPr>
        <p:grpSpPr>
          <a:xfrm>
            <a:off x="3876884" y="3387887"/>
            <a:ext cx="5206343" cy="1515626"/>
            <a:chOff x="3876884" y="3387887"/>
            <a:chExt cx="5206343" cy="151562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B01F9A9-5596-425F-842F-A07A42249D09}"/>
                </a:ext>
              </a:extLst>
            </p:cNvPr>
            <p:cNvSpPr txBox="1"/>
            <p:nvPr/>
          </p:nvSpPr>
          <p:spPr>
            <a:xfrm>
              <a:off x="6534965" y="3417757"/>
              <a:ext cx="254826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What language does this </a:t>
              </a:r>
            </a:p>
            <a:p>
              <a:r>
                <a:rPr lang="en-US" dirty="0"/>
                <a:t>automaton accept? 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C59771B-AEE1-47ED-84F7-F5508E5FAECB}"/>
                </a:ext>
              </a:extLst>
            </p:cNvPr>
            <p:cNvSpPr/>
            <p:nvPr/>
          </p:nvSpPr>
          <p:spPr>
            <a:xfrm>
              <a:off x="3876884" y="3395262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AB3F75F-1E2F-44F3-B9C9-566F3BF13668}"/>
                </a:ext>
              </a:extLst>
            </p:cNvPr>
            <p:cNvSpPr/>
            <p:nvPr/>
          </p:nvSpPr>
          <p:spPr>
            <a:xfrm>
              <a:off x="5518872" y="3395262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837F9B85-3F32-4144-AF30-503E4A342E0F}"/>
                </a:ext>
              </a:extLst>
            </p:cNvPr>
            <p:cNvCxnSpPr>
              <a:stCxn id="40" idx="6"/>
              <a:endCxn id="41" idx="2"/>
            </p:cNvCxnSpPr>
            <p:nvPr/>
          </p:nvCxnSpPr>
          <p:spPr>
            <a:xfrm>
              <a:off x="4776536" y="3834027"/>
              <a:ext cx="7423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791F28E-E997-4BE5-93E5-2782A98EDED6}"/>
                </a:ext>
              </a:extLst>
            </p:cNvPr>
            <p:cNvSpPr txBox="1"/>
            <p:nvPr/>
          </p:nvSpPr>
          <p:spPr>
            <a:xfrm>
              <a:off x="4919104" y="3387887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‘a’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B1CE76E-8D61-4EFC-A604-2218BE75DEEF}"/>
                </a:ext>
              </a:extLst>
            </p:cNvPr>
            <p:cNvSpPr txBox="1"/>
            <p:nvPr/>
          </p:nvSpPr>
          <p:spPr>
            <a:xfrm>
              <a:off x="4920579" y="4534181"/>
              <a:ext cx="421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‘b’</a:t>
              </a:r>
            </a:p>
          </p:txBody>
        </p:sp>
        <p:cxnSp>
          <p:nvCxnSpPr>
            <p:cNvPr id="47" name="Connector: Curved 46">
              <a:extLst>
                <a:ext uri="{FF2B5EF4-FFF2-40B4-BE49-F238E27FC236}">
                  <a16:creationId xmlns:a16="http://schemas.microsoft.com/office/drawing/2014/main" id="{328B513B-CB5D-49EA-B599-F229970148A6}"/>
                </a:ext>
              </a:extLst>
            </p:cNvPr>
            <p:cNvCxnSpPr>
              <a:cxnSpLocks/>
              <a:stCxn id="41" idx="3"/>
              <a:endCxn id="40" idx="5"/>
            </p:cNvCxnSpPr>
            <p:nvPr/>
          </p:nvCxnSpPr>
          <p:spPr>
            <a:xfrm rot="5400000">
              <a:off x="5147704" y="3641362"/>
              <a:ext cx="12700" cy="1005838"/>
            </a:xfrm>
            <a:prstGeom prst="curvedConnector3">
              <a:avLst>
                <a:gd name="adj1" fmla="val 2811898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0E7388B-0D9C-4266-A7BC-E0CD06C5182F}"/>
                </a:ext>
              </a:extLst>
            </p:cNvPr>
            <p:cNvSpPr/>
            <p:nvPr/>
          </p:nvSpPr>
          <p:spPr>
            <a:xfrm>
              <a:off x="3962919" y="3488669"/>
              <a:ext cx="727582" cy="69071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8867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/>
      <p:bldP spid="34" grpId="0"/>
      <p:bldP spid="37" grpId="0"/>
      <p:bldP spid="38" grpId="0"/>
      <p:bldP spid="39" grpId="0"/>
      <p:bldP spid="29" grpId="0"/>
      <p:bldP spid="3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839" y="-3584"/>
            <a:ext cx="8495071" cy="1325563"/>
          </a:xfrm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DFAs: Deterministic Finite Automata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D557298-2118-4B96-9055-AE0D4272C977}"/>
              </a:ext>
            </a:extLst>
          </p:cNvPr>
          <p:cNvGrpSpPr/>
          <p:nvPr/>
        </p:nvGrpSpPr>
        <p:grpSpPr>
          <a:xfrm>
            <a:off x="1425391" y="2504766"/>
            <a:ext cx="4183628" cy="1492855"/>
            <a:chOff x="1425391" y="2504766"/>
            <a:chExt cx="4183628" cy="1492855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9B2EBE1-4ECB-4B28-A3A3-24C8E623B7ED}"/>
                </a:ext>
              </a:extLst>
            </p:cNvPr>
            <p:cNvSpPr/>
            <p:nvPr/>
          </p:nvSpPr>
          <p:spPr>
            <a:xfrm>
              <a:off x="1425391" y="2512141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CF6D68B-B751-40A2-9F65-FB08B0B230EB}"/>
                </a:ext>
              </a:extLst>
            </p:cNvPr>
            <p:cNvSpPr/>
            <p:nvPr/>
          </p:nvSpPr>
          <p:spPr>
            <a:xfrm>
              <a:off x="3067379" y="2512141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7203381-43D5-4FB8-98C5-EE03CF3CF66B}"/>
                </a:ext>
              </a:extLst>
            </p:cNvPr>
            <p:cNvSpPr/>
            <p:nvPr/>
          </p:nvSpPr>
          <p:spPr>
            <a:xfrm>
              <a:off x="4709367" y="2512141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19EEB6CA-AB4A-4104-81F0-CA055321C53A}"/>
                </a:ext>
              </a:extLst>
            </p:cNvPr>
            <p:cNvCxnSpPr>
              <a:stCxn id="2" idx="6"/>
              <a:endCxn id="9" idx="2"/>
            </p:cNvCxnSpPr>
            <p:nvPr/>
          </p:nvCxnSpPr>
          <p:spPr>
            <a:xfrm>
              <a:off x="2325043" y="2950906"/>
              <a:ext cx="7423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73B01DA-98E8-4291-8C53-967B5DD4D5B3}"/>
                </a:ext>
              </a:extLst>
            </p:cNvPr>
            <p:cNvCxnSpPr>
              <a:cxnSpLocks/>
              <a:stCxn id="9" idx="6"/>
              <a:endCxn id="10" idx="2"/>
            </p:cNvCxnSpPr>
            <p:nvPr/>
          </p:nvCxnSpPr>
          <p:spPr>
            <a:xfrm>
              <a:off x="3967031" y="2950906"/>
              <a:ext cx="7423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32E1DDF-CF50-4CDD-989C-A895B84CAD7C}"/>
                </a:ext>
              </a:extLst>
            </p:cNvPr>
            <p:cNvSpPr txBox="1"/>
            <p:nvPr/>
          </p:nvSpPr>
          <p:spPr>
            <a:xfrm>
              <a:off x="2467611" y="2504766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‘a’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5BA0130-A895-4AEF-AC67-E06BCB5788A0}"/>
                </a:ext>
              </a:extLst>
            </p:cNvPr>
            <p:cNvSpPr txBox="1"/>
            <p:nvPr/>
          </p:nvSpPr>
          <p:spPr>
            <a:xfrm>
              <a:off x="4143274" y="2512141"/>
              <a:ext cx="421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‘b’</a:t>
              </a:r>
            </a:p>
          </p:txBody>
        </p:sp>
        <p:cxnSp>
          <p:nvCxnSpPr>
            <p:cNvPr id="20" name="Connector: Curved 19">
              <a:extLst>
                <a:ext uri="{FF2B5EF4-FFF2-40B4-BE49-F238E27FC236}">
                  <a16:creationId xmlns:a16="http://schemas.microsoft.com/office/drawing/2014/main" id="{E6488F2B-DE6D-4AF6-AFC5-DE6EA4491C6C}"/>
                </a:ext>
              </a:extLst>
            </p:cNvPr>
            <p:cNvCxnSpPr>
              <a:cxnSpLocks/>
              <a:stCxn id="10" idx="3"/>
              <a:endCxn id="9" idx="5"/>
            </p:cNvCxnSpPr>
            <p:nvPr/>
          </p:nvCxnSpPr>
          <p:spPr>
            <a:xfrm rot="5400000">
              <a:off x="4338199" y="2758241"/>
              <a:ext cx="12700" cy="1005838"/>
            </a:xfrm>
            <a:prstGeom prst="curvedConnector3">
              <a:avLst>
                <a:gd name="adj1" fmla="val 2811898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6FC14D7-DFD1-4580-97A4-598CE1F284F7}"/>
                </a:ext>
              </a:extLst>
            </p:cNvPr>
            <p:cNvSpPr/>
            <p:nvPr/>
          </p:nvSpPr>
          <p:spPr>
            <a:xfrm>
              <a:off x="4795402" y="2605548"/>
              <a:ext cx="727582" cy="69071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82B0169-D4AC-415C-8F81-535D70E1C86A}"/>
                </a:ext>
              </a:extLst>
            </p:cNvPr>
            <p:cNvSpPr txBox="1"/>
            <p:nvPr/>
          </p:nvSpPr>
          <p:spPr>
            <a:xfrm>
              <a:off x="4151705" y="3628289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‘a’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76A2824-A129-4C71-BF30-6A1AAB2413B9}"/>
                </a:ext>
              </a:extLst>
            </p:cNvPr>
            <p:cNvSpPr/>
            <p:nvPr/>
          </p:nvSpPr>
          <p:spPr>
            <a:xfrm>
              <a:off x="1511426" y="2605548"/>
              <a:ext cx="727582" cy="69071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1314339-6A04-4363-845D-AAFA3D07C0A5}"/>
              </a:ext>
            </a:extLst>
          </p:cNvPr>
          <p:cNvSpPr txBox="1"/>
          <p:nvPr/>
        </p:nvSpPr>
        <p:spPr>
          <a:xfrm>
            <a:off x="809003" y="1115176"/>
            <a:ext cx="73179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Always an unambiguous transition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DBED7D4-000E-444D-A332-5057C1A19397}"/>
              </a:ext>
            </a:extLst>
          </p:cNvPr>
          <p:cNvGrpSpPr/>
          <p:nvPr/>
        </p:nvGrpSpPr>
        <p:grpSpPr>
          <a:xfrm>
            <a:off x="1492210" y="5025928"/>
            <a:ext cx="4183628" cy="1564487"/>
            <a:chOff x="1492210" y="5025928"/>
            <a:chExt cx="4183628" cy="1564487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E5E04BE3-99E6-483E-952B-FD204594E2F3}"/>
                </a:ext>
              </a:extLst>
            </p:cNvPr>
            <p:cNvSpPr/>
            <p:nvPr/>
          </p:nvSpPr>
          <p:spPr>
            <a:xfrm>
              <a:off x="1492210" y="5033303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A34A379-8D7A-42BF-8476-A72D20B937FA}"/>
                </a:ext>
              </a:extLst>
            </p:cNvPr>
            <p:cNvSpPr/>
            <p:nvPr/>
          </p:nvSpPr>
          <p:spPr>
            <a:xfrm>
              <a:off x="3134198" y="5033303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092E688-E1C7-412F-BD33-A2099D5E929A}"/>
                </a:ext>
              </a:extLst>
            </p:cNvPr>
            <p:cNvSpPr/>
            <p:nvPr/>
          </p:nvSpPr>
          <p:spPr>
            <a:xfrm>
              <a:off x="4776186" y="5033303"/>
              <a:ext cx="899652" cy="87753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2B51391-AA8D-48E5-9D98-663125BABF9D}"/>
                </a:ext>
              </a:extLst>
            </p:cNvPr>
            <p:cNvCxnSpPr>
              <a:cxnSpLocks/>
              <a:stCxn id="42" idx="6"/>
              <a:endCxn id="44" idx="2"/>
            </p:cNvCxnSpPr>
            <p:nvPr/>
          </p:nvCxnSpPr>
          <p:spPr>
            <a:xfrm>
              <a:off x="2391862" y="5472068"/>
              <a:ext cx="7423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4821B873-7E35-4578-97F0-CE724833FA96}"/>
                </a:ext>
              </a:extLst>
            </p:cNvPr>
            <p:cNvCxnSpPr>
              <a:cxnSpLocks/>
              <a:stCxn id="44" idx="6"/>
              <a:endCxn id="48" idx="2"/>
            </p:cNvCxnSpPr>
            <p:nvPr/>
          </p:nvCxnSpPr>
          <p:spPr>
            <a:xfrm>
              <a:off x="4033850" y="5472068"/>
              <a:ext cx="7423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26C373A-117D-423A-BE3B-D42D6BC82A68}"/>
                </a:ext>
              </a:extLst>
            </p:cNvPr>
            <p:cNvSpPr txBox="1"/>
            <p:nvPr/>
          </p:nvSpPr>
          <p:spPr>
            <a:xfrm>
              <a:off x="2534430" y="5025928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‘a’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D3DA81F-A71D-4272-A6A1-6B248C7C7432}"/>
                </a:ext>
              </a:extLst>
            </p:cNvPr>
            <p:cNvSpPr txBox="1"/>
            <p:nvPr/>
          </p:nvSpPr>
          <p:spPr>
            <a:xfrm>
              <a:off x="4210093" y="5033303"/>
              <a:ext cx="421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‘b’</a:t>
              </a:r>
            </a:p>
          </p:txBody>
        </p:sp>
        <p:cxnSp>
          <p:nvCxnSpPr>
            <p:cNvPr id="54" name="Connector: Curved 53">
              <a:extLst>
                <a:ext uri="{FF2B5EF4-FFF2-40B4-BE49-F238E27FC236}">
                  <a16:creationId xmlns:a16="http://schemas.microsoft.com/office/drawing/2014/main" id="{DE3BE136-4F86-42ED-9511-CC8BE559DE4B}"/>
                </a:ext>
              </a:extLst>
            </p:cNvPr>
            <p:cNvCxnSpPr>
              <a:cxnSpLocks/>
              <a:stCxn id="48" idx="3"/>
              <a:endCxn id="44" idx="5"/>
            </p:cNvCxnSpPr>
            <p:nvPr/>
          </p:nvCxnSpPr>
          <p:spPr>
            <a:xfrm rot="5400000">
              <a:off x="4405018" y="5279403"/>
              <a:ext cx="12700" cy="1005838"/>
            </a:xfrm>
            <a:prstGeom prst="curvedConnector3">
              <a:avLst>
                <a:gd name="adj1" fmla="val 721575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0CD84D3-C815-4DA0-BDFB-F13FEFB04D85}"/>
                </a:ext>
              </a:extLst>
            </p:cNvPr>
            <p:cNvSpPr/>
            <p:nvPr/>
          </p:nvSpPr>
          <p:spPr>
            <a:xfrm>
              <a:off x="4862221" y="5126710"/>
              <a:ext cx="727582" cy="69071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9A8C6F0-9CC4-4191-AFFD-1431CD078315}"/>
                </a:ext>
              </a:extLst>
            </p:cNvPr>
            <p:cNvSpPr txBox="1"/>
            <p:nvPr/>
          </p:nvSpPr>
          <p:spPr>
            <a:xfrm>
              <a:off x="4185166" y="5840563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‘a’</a:t>
              </a: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3A6D76C7-E413-4DE7-AAAE-0D4B23615525}"/>
                </a:ext>
              </a:extLst>
            </p:cNvPr>
            <p:cNvSpPr/>
            <p:nvPr/>
          </p:nvSpPr>
          <p:spPr>
            <a:xfrm>
              <a:off x="1578245" y="5126710"/>
              <a:ext cx="727582" cy="69071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</a:t>
              </a:r>
            </a:p>
          </p:txBody>
        </p:sp>
        <p:cxnSp>
          <p:nvCxnSpPr>
            <p:cNvPr id="58" name="Connector: Curved 57">
              <a:extLst>
                <a:ext uri="{FF2B5EF4-FFF2-40B4-BE49-F238E27FC236}">
                  <a16:creationId xmlns:a16="http://schemas.microsoft.com/office/drawing/2014/main" id="{BD716633-C95E-4871-AB58-E1A9E974B227}"/>
                </a:ext>
              </a:extLst>
            </p:cNvPr>
            <p:cNvCxnSpPr>
              <a:cxnSpLocks/>
              <a:stCxn id="42" idx="5"/>
              <a:endCxn id="48" idx="4"/>
            </p:cNvCxnSpPr>
            <p:nvPr/>
          </p:nvCxnSpPr>
          <p:spPr>
            <a:xfrm rot="16200000" flipH="1">
              <a:off x="3678806" y="4363626"/>
              <a:ext cx="128511" cy="2965901"/>
            </a:xfrm>
            <a:prstGeom prst="curvedConnector3">
              <a:avLst>
                <a:gd name="adj1" fmla="val 501674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6401ECD-D950-47BE-A2F1-F11B4FFCE7F8}"/>
                </a:ext>
              </a:extLst>
            </p:cNvPr>
            <p:cNvSpPr txBox="1"/>
            <p:nvPr/>
          </p:nvSpPr>
          <p:spPr>
            <a:xfrm>
              <a:off x="2198850" y="6221083"/>
              <a:ext cx="405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‘a’</a:t>
              </a: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26196E9-0159-4DEE-8A48-1F6888221FC4}"/>
              </a:ext>
            </a:extLst>
          </p:cNvPr>
          <p:cNvCxnSpPr/>
          <p:nvPr/>
        </p:nvCxnSpPr>
        <p:spPr>
          <a:xfrm>
            <a:off x="176981" y="4247537"/>
            <a:ext cx="88637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910973A-7C8A-4A3A-8C04-B526FA3E5EE7}"/>
              </a:ext>
            </a:extLst>
          </p:cNvPr>
          <p:cNvGrpSpPr/>
          <p:nvPr/>
        </p:nvGrpSpPr>
        <p:grpSpPr>
          <a:xfrm>
            <a:off x="6131272" y="1988078"/>
            <a:ext cx="2525681" cy="4848154"/>
            <a:chOff x="6131272" y="1988078"/>
            <a:chExt cx="2525681" cy="4848154"/>
          </a:xfrm>
        </p:grpSpPr>
        <p:pic>
          <p:nvPicPr>
            <p:cNvPr id="6146" name="Picture 2" descr="High Quality Drake Blank Blank Meme Template">
              <a:extLst>
                <a:ext uri="{FF2B5EF4-FFF2-40B4-BE49-F238E27FC236}">
                  <a16:creationId xmlns:a16="http://schemas.microsoft.com/office/drawing/2014/main" id="{B0EFEB92-20B2-48CD-A248-B0D2355646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" t="51327" r="51799" b="-51734"/>
            <a:stretch/>
          </p:blipFill>
          <p:spPr bwMode="auto">
            <a:xfrm flipH="1">
              <a:off x="6145426" y="1988078"/>
              <a:ext cx="2076282" cy="433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High Quality Drake Blank Blank Meme Template">
              <a:extLst>
                <a:ext uri="{FF2B5EF4-FFF2-40B4-BE49-F238E27FC236}">
                  <a16:creationId xmlns:a16="http://schemas.microsoft.com/office/drawing/2014/main" id="{0E334FD6-EB78-4C5E-BD14-33FA83F0561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" t="-2" r="51799" b="49120"/>
            <a:stretch/>
          </p:blipFill>
          <p:spPr bwMode="auto">
            <a:xfrm flipH="1">
              <a:off x="6131272" y="4373528"/>
              <a:ext cx="2090436" cy="21996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Half Frame 10">
              <a:extLst>
                <a:ext uri="{FF2B5EF4-FFF2-40B4-BE49-F238E27FC236}">
                  <a16:creationId xmlns:a16="http://schemas.microsoft.com/office/drawing/2014/main" id="{9E6925A9-3B38-4435-B4DD-9CD2B7AE0707}"/>
                </a:ext>
              </a:extLst>
            </p:cNvPr>
            <p:cNvSpPr/>
            <p:nvPr/>
          </p:nvSpPr>
          <p:spPr>
            <a:xfrm rot="13478221">
              <a:off x="8017255" y="3090233"/>
              <a:ext cx="592109" cy="1031971"/>
            </a:xfrm>
            <a:prstGeom prst="halfFram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&quot;Not Allowed&quot; Symbol 11">
              <a:extLst>
                <a:ext uri="{FF2B5EF4-FFF2-40B4-BE49-F238E27FC236}">
                  <a16:creationId xmlns:a16="http://schemas.microsoft.com/office/drawing/2014/main" id="{42E990ED-796C-4EF7-8A9C-FC21640C09C1}"/>
                </a:ext>
              </a:extLst>
            </p:cNvPr>
            <p:cNvSpPr/>
            <p:nvPr/>
          </p:nvSpPr>
          <p:spPr>
            <a:xfrm>
              <a:off x="7650970" y="5796074"/>
              <a:ext cx="1005983" cy="1040158"/>
            </a:xfrm>
            <a:prstGeom prst="noSmoking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DEC15AE-8A2C-412D-8A38-C8450AEB5953}"/>
              </a:ext>
            </a:extLst>
          </p:cNvPr>
          <p:cNvSpPr/>
          <p:nvPr/>
        </p:nvSpPr>
        <p:spPr>
          <a:xfrm>
            <a:off x="2534430" y="5025929"/>
            <a:ext cx="393839" cy="38926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CA8FFCF-7A5E-48E9-A998-4CCB4C29DD4D}"/>
              </a:ext>
            </a:extLst>
          </p:cNvPr>
          <p:cNvSpPr/>
          <p:nvPr/>
        </p:nvSpPr>
        <p:spPr>
          <a:xfrm>
            <a:off x="2194942" y="6245282"/>
            <a:ext cx="393839" cy="3693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232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13" grpId="0" animBg="1"/>
      <p:bldP spid="6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839" y="-3584"/>
            <a:ext cx="8495071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Project 1: Out tonight!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9B2EBE1-4ECB-4B28-A3A3-24C8E623B7ED}"/>
              </a:ext>
            </a:extLst>
          </p:cNvPr>
          <p:cNvSpPr/>
          <p:nvPr/>
        </p:nvSpPr>
        <p:spPr>
          <a:xfrm>
            <a:off x="606855" y="2848415"/>
            <a:ext cx="899652" cy="877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CF6D68B-B751-40A2-9F65-FB08B0B230EB}"/>
              </a:ext>
            </a:extLst>
          </p:cNvPr>
          <p:cNvSpPr/>
          <p:nvPr/>
        </p:nvSpPr>
        <p:spPr>
          <a:xfrm>
            <a:off x="2248843" y="2848415"/>
            <a:ext cx="899652" cy="877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7203381-43D5-4FB8-98C5-EE03CF3CF66B}"/>
              </a:ext>
            </a:extLst>
          </p:cNvPr>
          <p:cNvSpPr/>
          <p:nvPr/>
        </p:nvSpPr>
        <p:spPr>
          <a:xfrm>
            <a:off x="3890831" y="2848415"/>
            <a:ext cx="899652" cy="877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EEB6CA-AB4A-4104-81F0-CA055321C53A}"/>
              </a:ext>
            </a:extLst>
          </p:cNvPr>
          <p:cNvCxnSpPr>
            <a:stCxn id="2" idx="6"/>
            <a:endCxn id="9" idx="2"/>
          </p:cNvCxnSpPr>
          <p:nvPr/>
        </p:nvCxnSpPr>
        <p:spPr>
          <a:xfrm>
            <a:off x="1506507" y="3287180"/>
            <a:ext cx="7423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73B01DA-98E8-4291-8C53-967B5DD4D5B3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>
            <a:off x="3148495" y="3287180"/>
            <a:ext cx="7423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32E1DDF-CF50-4CDD-989C-A895B84CAD7C}"/>
              </a:ext>
            </a:extLst>
          </p:cNvPr>
          <p:cNvSpPr txBox="1"/>
          <p:nvPr/>
        </p:nvSpPr>
        <p:spPr>
          <a:xfrm>
            <a:off x="1649075" y="2841040"/>
            <a:ext cx="405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‘a’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BA0130-A895-4AEF-AC67-E06BCB5788A0}"/>
              </a:ext>
            </a:extLst>
          </p:cNvPr>
          <p:cNvSpPr txBox="1"/>
          <p:nvPr/>
        </p:nvSpPr>
        <p:spPr>
          <a:xfrm>
            <a:off x="3324738" y="2848415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‘b’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E6488F2B-DE6D-4AF6-AFC5-DE6EA4491C6C}"/>
              </a:ext>
            </a:extLst>
          </p:cNvPr>
          <p:cNvCxnSpPr>
            <a:cxnSpLocks/>
            <a:stCxn id="10" idx="3"/>
            <a:endCxn id="9" idx="5"/>
          </p:cNvCxnSpPr>
          <p:nvPr/>
        </p:nvCxnSpPr>
        <p:spPr>
          <a:xfrm rot="5400000">
            <a:off x="3519663" y="3094515"/>
            <a:ext cx="12700" cy="1005838"/>
          </a:xfrm>
          <a:prstGeom prst="curvedConnector3">
            <a:avLst>
              <a:gd name="adj1" fmla="val 2811898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76FC14D7-DFD1-4580-97A4-598CE1F284F7}"/>
              </a:ext>
            </a:extLst>
          </p:cNvPr>
          <p:cNvSpPr/>
          <p:nvPr/>
        </p:nvSpPr>
        <p:spPr>
          <a:xfrm>
            <a:off x="3976866" y="2941822"/>
            <a:ext cx="727582" cy="69071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2B0169-D4AC-415C-8F81-535D70E1C86A}"/>
              </a:ext>
            </a:extLst>
          </p:cNvPr>
          <p:cNvSpPr txBox="1"/>
          <p:nvPr/>
        </p:nvSpPr>
        <p:spPr>
          <a:xfrm>
            <a:off x="3333169" y="3964563"/>
            <a:ext cx="405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‘a’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76A2824-A129-4C71-BF30-6A1AAB2413B9}"/>
              </a:ext>
            </a:extLst>
          </p:cNvPr>
          <p:cNvSpPr/>
          <p:nvPr/>
        </p:nvSpPr>
        <p:spPr>
          <a:xfrm>
            <a:off x="692890" y="2941822"/>
            <a:ext cx="727582" cy="69071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314339-6A04-4363-845D-AAFA3D07C0A5}"/>
              </a:ext>
            </a:extLst>
          </p:cNvPr>
          <p:cNvSpPr txBox="1"/>
          <p:nvPr/>
        </p:nvSpPr>
        <p:spPr>
          <a:xfrm>
            <a:off x="809003" y="1115176"/>
            <a:ext cx="73311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Implement a DFA matching engine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B20F412-D75A-4E9F-96B6-12A58AA596B7}"/>
              </a:ext>
            </a:extLst>
          </p:cNvPr>
          <p:cNvSpPr txBox="1"/>
          <p:nvPr/>
        </p:nvSpPr>
        <p:spPr>
          <a:xfrm>
            <a:off x="5671041" y="2856429"/>
            <a:ext cx="1106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“ab”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DDC622-98D4-4F79-8AAB-0CCD65B707C7}"/>
              </a:ext>
            </a:extLst>
          </p:cNvPr>
          <p:cNvSpPr txBox="1"/>
          <p:nvPr/>
        </p:nvSpPr>
        <p:spPr>
          <a:xfrm>
            <a:off x="447686" y="2341121"/>
            <a:ext cx="722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Given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8B5A8A9-8F4E-4C62-BA92-B4EFD6B35452}"/>
              </a:ext>
            </a:extLst>
          </p:cNvPr>
          <p:cNvSpPr txBox="1"/>
          <p:nvPr/>
        </p:nvSpPr>
        <p:spPr>
          <a:xfrm>
            <a:off x="447686" y="4400527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A52DFAC-9535-44BD-9E84-4673ACE53029}"/>
              </a:ext>
            </a:extLst>
          </p:cNvPr>
          <p:cNvSpPr txBox="1"/>
          <p:nvPr/>
        </p:nvSpPr>
        <p:spPr>
          <a:xfrm>
            <a:off x="1625959" y="5190063"/>
            <a:ext cx="2426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“1” – DFA accepts string</a:t>
            </a:r>
          </a:p>
          <a:p>
            <a:r>
              <a:rPr lang="en-US" dirty="0"/>
              <a:t>“0” – DFA rejects string</a:t>
            </a:r>
          </a:p>
        </p:txBody>
      </p:sp>
    </p:spTree>
    <p:extLst>
      <p:ext uri="{BB962C8B-B14F-4D97-AF65-F5344CB8AC3E}">
        <p14:creationId xmlns:p14="http://schemas.microsoft.com/office/powerpoint/2010/main" val="4266908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33" y="-3584"/>
            <a:ext cx="8664678" cy="1325563"/>
          </a:xfrm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Project 1: How do you read a graph?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314339-6A04-4363-845D-AAFA3D07C0A5}"/>
              </a:ext>
            </a:extLst>
          </p:cNvPr>
          <p:cNvSpPr txBox="1"/>
          <p:nvPr/>
        </p:nvSpPr>
        <p:spPr>
          <a:xfrm>
            <a:off x="2232897" y="930766"/>
            <a:ext cx="48180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/>
              <a:t>Graphviz’s</a:t>
            </a:r>
            <a:r>
              <a:rPr lang="en-US" sz="4000" dirty="0"/>
              <a:t> Dot/Dotty 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F14EA6-F53A-4AD1-B03A-221C487F20EE}"/>
              </a:ext>
            </a:extLst>
          </p:cNvPr>
          <p:cNvSpPr txBox="1"/>
          <p:nvPr/>
        </p:nvSpPr>
        <p:spPr>
          <a:xfrm>
            <a:off x="2887782" y="2114405"/>
            <a:ext cx="10231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digraph {</a:t>
            </a:r>
            <a:br>
              <a:rPr lang="en-US" dirty="0"/>
            </a:br>
            <a:r>
              <a:rPr lang="en-US" dirty="0"/>
              <a:t>    A -&gt; B</a:t>
            </a:r>
          </a:p>
          <a:p>
            <a:r>
              <a:rPr lang="en-US" dirty="0"/>
              <a:t>    B -&gt; C</a:t>
            </a:r>
          </a:p>
          <a:p>
            <a:r>
              <a:rPr lang="en-US" dirty="0"/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BE863-ADE0-4CAA-9AA4-D051F35A3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2280" y="1671920"/>
            <a:ext cx="825910" cy="229123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C6EA825-5D19-4155-9235-2E0D84A4CEEA}"/>
              </a:ext>
            </a:extLst>
          </p:cNvPr>
          <p:cNvSpPr txBox="1"/>
          <p:nvPr/>
        </p:nvSpPr>
        <p:spPr>
          <a:xfrm>
            <a:off x="1425155" y="4238880"/>
            <a:ext cx="66016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Some directives for more DFA-like output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70A927-B5F9-47B5-A45B-99DCF460876E}"/>
              </a:ext>
            </a:extLst>
          </p:cNvPr>
          <p:cNvSpPr txBox="1"/>
          <p:nvPr/>
        </p:nvSpPr>
        <p:spPr>
          <a:xfrm>
            <a:off x="2062233" y="4849478"/>
            <a:ext cx="24607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digraph {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rankdir</a:t>
            </a:r>
            <a:r>
              <a:rPr lang="en-US" dirty="0"/>
              <a:t>=LR;</a:t>
            </a:r>
          </a:p>
          <a:p>
            <a:r>
              <a:rPr lang="en-US" dirty="0"/>
              <a:t>    node [ shape = circle];</a:t>
            </a:r>
          </a:p>
          <a:p>
            <a:r>
              <a:rPr lang="en-US" dirty="0"/>
              <a:t>    A -&gt; B</a:t>
            </a:r>
          </a:p>
          <a:p>
            <a:r>
              <a:rPr lang="en-US" dirty="0"/>
              <a:t>    B -&gt; C</a:t>
            </a:r>
          </a:p>
          <a:p>
            <a:r>
              <a:rPr lang="en-US" dirty="0"/>
              <a:t>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CA2B90-D369-48D1-93D8-CFD623689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0035" y="5307490"/>
            <a:ext cx="2939772" cy="724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66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33" y="-3584"/>
            <a:ext cx="8664678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Project 1: </a:t>
            </a:r>
            <a:r>
              <a:rPr lang="en-US" sz="5000" dirty="0" err="1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Graphviz</a:t>
            </a:r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 DFAs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70A927-B5F9-47B5-A45B-99DCF460876E}"/>
              </a:ext>
            </a:extLst>
          </p:cNvPr>
          <p:cNvSpPr txBox="1"/>
          <p:nvPr/>
        </p:nvSpPr>
        <p:spPr>
          <a:xfrm>
            <a:off x="3260515" y="2114120"/>
            <a:ext cx="334559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digraph {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rankdir</a:t>
            </a:r>
            <a:r>
              <a:rPr lang="en-US" dirty="0"/>
              <a:t>=LR;</a:t>
            </a:r>
          </a:p>
          <a:p>
            <a:r>
              <a:rPr lang="en-US" dirty="0"/>
              <a:t>     node [shape=</a:t>
            </a:r>
            <a:r>
              <a:rPr lang="en-US" dirty="0" err="1"/>
              <a:t>doublecircle</a:t>
            </a:r>
            <a:r>
              <a:rPr lang="en-US" dirty="0"/>
              <a:t>]; C S</a:t>
            </a:r>
          </a:p>
          <a:p>
            <a:r>
              <a:rPr lang="en-US" dirty="0"/>
              <a:t>    node [shape=circle];</a:t>
            </a:r>
          </a:p>
          <a:p>
            <a:r>
              <a:rPr lang="en-US" dirty="0"/>
              <a:t>    S -&gt; B [label=a]</a:t>
            </a:r>
          </a:p>
          <a:p>
            <a:r>
              <a:rPr lang="en-US" dirty="0"/>
              <a:t>    B -&gt; C [label=a]</a:t>
            </a:r>
          </a:p>
          <a:p>
            <a:r>
              <a:rPr lang="en-US" dirty="0"/>
              <a:t>}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BE10C21-F16A-4A24-9A00-DF897976A551}"/>
              </a:ext>
            </a:extLst>
          </p:cNvPr>
          <p:cNvGrpSpPr/>
          <p:nvPr/>
        </p:nvGrpSpPr>
        <p:grpSpPr>
          <a:xfrm>
            <a:off x="462662" y="2004716"/>
            <a:ext cx="3242846" cy="1535345"/>
            <a:chOff x="462662" y="2004716"/>
            <a:chExt cx="3242846" cy="153534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C6EA825-5D19-4155-9235-2E0D84A4CEEA}"/>
                </a:ext>
              </a:extLst>
            </p:cNvPr>
            <p:cNvSpPr txBox="1"/>
            <p:nvPr/>
          </p:nvSpPr>
          <p:spPr>
            <a:xfrm>
              <a:off x="462662" y="2004716"/>
              <a:ext cx="1778307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00" dirty="0">
                  <a:solidFill>
                    <a:schemeClr val="accent2"/>
                  </a:solidFill>
                </a:rPr>
                <a:t>Designated </a:t>
              </a:r>
            </a:p>
            <a:p>
              <a:pPr algn="ctr"/>
              <a:r>
                <a:rPr lang="en-US" sz="2600" dirty="0">
                  <a:solidFill>
                    <a:schemeClr val="accent2"/>
                  </a:solidFill>
                </a:rPr>
                <a:t>start state S</a:t>
              </a:r>
            </a:p>
          </p:txBody>
        </p: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18D75268-5D66-43B8-9424-05BFB51485CD}"/>
                </a:ext>
              </a:extLst>
            </p:cNvPr>
            <p:cNvSpPr/>
            <p:nvPr/>
          </p:nvSpPr>
          <p:spPr>
            <a:xfrm>
              <a:off x="3535902" y="3243326"/>
              <a:ext cx="169606" cy="296735"/>
            </a:xfrm>
            <a:prstGeom prst="round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A9F359-DA3F-4F04-B8F8-E8CC3244BE17}"/>
                </a:ext>
              </a:extLst>
            </p:cNvPr>
            <p:cNvCxnSpPr>
              <a:cxnSpLocks/>
              <a:stCxn id="2" idx="1"/>
            </p:cNvCxnSpPr>
            <p:nvPr/>
          </p:nvCxnSpPr>
          <p:spPr>
            <a:xfrm flipH="1" flipV="1">
              <a:off x="2060440" y="2897268"/>
              <a:ext cx="1475462" cy="494426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B40F0C-0D55-4CA6-8D16-B54FE04E6602}"/>
              </a:ext>
            </a:extLst>
          </p:cNvPr>
          <p:cNvGrpSpPr/>
          <p:nvPr/>
        </p:nvGrpSpPr>
        <p:grpSpPr>
          <a:xfrm>
            <a:off x="4116004" y="3261819"/>
            <a:ext cx="4773312" cy="1491854"/>
            <a:chOff x="4116004" y="3261819"/>
            <a:chExt cx="4773312" cy="1491854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606EB0B-5BEA-4B64-85F0-B72B1F3024C3}"/>
                </a:ext>
              </a:extLst>
            </p:cNvPr>
            <p:cNvSpPr/>
            <p:nvPr/>
          </p:nvSpPr>
          <p:spPr>
            <a:xfrm>
              <a:off x="4116004" y="3261819"/>
              <a:ext cx="873734" cy="580135"/>
            </a:xfrm>
            <a:prstGeom prst="round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B913D5D-44C6-4B23-ABB8-6155B88B0F21}"/>
                </a:ext>
              </a:extLst>
            </p:cNvPr>
            <p:cNvCxnSpPr>
              <a:cxnSpLocks/>
              <a:endCxn id="14" idx="3"/>
            </p:cNvCxnSpPr>
            <p:nvPr/>
          </p:nvCxnSpPr>
          <p:spPr>
            <a:xfrm flipH="1" flipV="1">
              <a:off x="4989738" y="3551887"/>
              <a:ext cx="1315197" cy="5935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C2A4E22-D654-4E84-BFBA-853EB5AD018C}"/>
                </a:ext>
              </a:extLst>
            </p:cNvPr>
            <p:cNvSpPr txBox="1"/>
            <p:nvPr/>
          </p:nvSpPr>
          <p:spPr>
            <a:xfrm>
              <a:off x="6409471" y="3861121"/>
              <a:ext cx="2479845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00" dirty="0">
                  <a:solidFill>
                    <a:schemeClr val="accent2"/>
                  </a:solidFill>
                </a:rPr>
                <a:t>Edge</a:t>
              </a:r>
              <a:r>
                <a:rPr lang="en-US" sz="2600" dirty="0"/>
                <a:t> </a:t>
              </a:r>
              <a:r>
                <a:rPr lang="en-US" sz="2600" dirty="0">
                  <a:solidFill>
                    <a:schemeClr val="accent2"/>
                  </a:solidFill>
                </a:rPr>
                <a:t>annotation </a:t>
              </a:r>
            </a:p>
            <a:p>
              <a:pPr algn="ctr"/>
              <a:r>
                <a:rPr lang="en-US" sz="2600" dirty="0">
                  <a:solidFill>
                    <a:schemeClr val="accent2"/>
                  </a:solidFill>
                </a:rPr>
                <a:t>For transitions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612D67A-B6E0-40AA-AB74-F313D86AD014}"/>
              </a:ext>
            </a:extLst>
          </p:cNvPr>
          <p:cNvGrpSpPr/>
          <p:nvPr/>
        </p:nvGrpSpPr>
        <p:grpSpPr>
          <a:xfrm>
            <a:off x="4116004" y="1505892"/>
            <a:ext cx="4545671" cy="1521102"/>
            <a:chOff x="4116004" y="1505892"/>
            <a:chExt cx="4545671" cy="1521102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5A83AC6B-C1FA-43A1-A394-28706FB1EA95}"/>
                </a:ext>
              </a:extLst>
            </p:cNvPr>
            <p:cNvSpPr/>
            <p:nvPr/>
          </p:nvSpPr>
          <p:spPr>
            <a:xfrm>
              <a:off x="4116004" y="2691581"/>
              <a:ext cx="2079554" cy="335413"/>
            </a:xfrm>
            <a:prstGeom prst="round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AFA0CF6-4D9F-40B0-B880-381237AD073E}"/>
                </a:ext>
              </a:extLst>
            </p:cNvPr>
            <p:cNvCxnSpPr>
              <a:cxnSpLocks/>
              <a:endCxn id="21" idx="0"/>
            </p:cNvCxnSpPr>
            <p:nvPr/>
          </p:nvCxnSpPr>
          <p:spPr>
            <a:xfrm flipH="1">
              <a:off x="5155781" y="1879295"/>
              <a:ext cx="947888" cy="812286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634B7F9-D7DF-457D-9036-6BF9B1F53E49}"/>
                </a:ext>
              </a:extLst>
            </p:cNvPr>
            <p:cNvSpPr txBox="1"/>
            <p:nvPr/>
          </p:nvSpPr>
          <p:spPr>
            <a:xfrm>
              <a:off x="6103667" y="1505892"/>
              <a:ext cx="2558008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00" dirty="0">
                  <a:solidFill>
                    <a:schemeClr val="accent2"/>
                  </a:solidFill>
                </a:rPr>
                <a:t>Node annotation </a:t>
              </a:r>
            </a:p>
            <a:p>
              <a:pPr algn="ctr"/>
              <a:r>
                <a:rPr lang="en-US" sz="2600" dirty="0">
                  <a:solidFill>
                    <a:schemeClr val="accent2"/>
                  </a:solidFill>
                </a:rPr>
                <a:t>For accept states</a:t>
              </a:r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EBD4D631-7C65-43D4-BCC1-61C3ECFE1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533" y="5040648"/>
            <a:ext cx="5591175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50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3ACF8-A409-451E-8E94-CF57D16AE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Available as a Linux package</a:t>
            </a:r>
          </a:p>
          <a:p>
            <a:pPr marL="457200" lvl="1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apt install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graphviz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dotty file1.dot</a:t>
            </a:r>
          </a:p>
          <a:p>
            <a:r>
              <a:rPr lang="en-US" dirty="0"/>
              <a:t>Available :</a:t>
            </a:r>
          </a:p>
          <a:p>
            <a:pPr lvl="1"/>
            <a:r>
              <a:rPr lang="en-US" dirty="0"/>
              <a:t>I’ll probably host a service at some point</a:t>
            </a:r>
          </a:p>
          <a:p>
            <a:pPr lvl="1"/>
            <a:r>
              <a:rPr lang="en-US" dirty="0">
                <a:hlinkClick r:id="rId3"/>
              </a:rPr>
              <a:t>http://www.webgraphviz.com/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http://viz-js.com/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2881FFE-87D1-41C8-82C4-51835FB73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33" y="-3584"/>
            <a:ext cx="8664678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Project 1: Visualizing Dot graphs</a:t>
            </a:r>
          </a:p>
        </p:txBody>
      </p:sp>
    </p:spTree>
    <p:extLst>
      <p:ext uri="{BB962C8B-B14F-4D97-AF65-F5344CB8AC3E}">
        <p14:creationId xmlns:p14="http://schemas.microsoft.com/office/powerpoint/2010/main" val="1956618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Project 1: 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3ACF8-A409-451E-8E94-CF57D16AE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Guidelines will be posted tonight</a:t>
            </a:r>
          </a:p>
          <a:p>
            <a:pPr lvl="1"/>
            <a:r>
              <a:rPr lang="en-US" dirty="0"/>
              <a:t>Due Friday of Next week (8/31)</a:t>
            </a:r>
          </a:p>
          <a:p>
            <a:pPr lvl="1"/>
            <a:endParaRPr lang="en-US" dirty="0"/>
          </a:p>
          <a:p>
            <a:r>
              <a:rPr lang="en-US" dirty="0"/>
              <a:t>I’ve written a (very flaky) parser for a subset of Dot that you can use</a:t>
            </a:r>
          </a:p>
          <a:p>
            <a:endParaRPr lang="en-US" dirty="0"/>
          </a:p>
          <a:p>
            <a:r>
              <a:rPr lang="en-US" dirty="0"/>
              <a:t>We’ll only be testing on correct DFAs (no error handling required)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779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Next…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3ACF8-A409-451E-8E94-CF57D16AE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685" y="1825625"/>
            <a:ext cx="8666922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Look at FSM formalisms, NFAs (ambiguous transitions)</a:t>
            </a:r>
          </a:p>
          <a:p>
            <a:r>
              <a:rPr lang="en-US" dirty="0"/>
              <a:t>Enroll in Piazza</a:t>
            </a:r>
          </a:p>
          <a:p>
            <a:r>
              <a:rPr lang="en-US" dirty="0"/>
              <a:t>Look out for the Project 1 assignment</a:t>
            </a:r>
          </a:p>
          <a:p>
            <a:pPr lvl="1"/>
            <a:r>
              <a:rPr lang="en-US" dirty="0">
                <a:hlinkClick r:id="rId3"/>
              </a:rPr>
              <a:t>https://www.ittc.ku.edu/~drew/665/assignments/</a:t>
            </a:r>
            <a:endParaRPr lang="en-US" dirty="0"/>
          </a:p>
          <a:p>
            <a:r>
              <a:rPr lang="en-US" dirty="0"/>
              <a:t>Read through the syllabus</a:t>
            </a:r>
          </a:p>
          <a:p>
            <a:pPr lvl="1"/>
            <a:r>
              <a:rPr lang="en-US" dirty="0">
                <a:hlinkClick r:id="rId4"/>
              </a:rPr>
              <a:t>https://www.ittc.ku.edu/~drew/665/syllabus.pdf</a:t>
            </a:r>
            <a:r>
              <a:rPr lang="en-US" dirty="0"/>
              <a:t> </a:t>
            </a:r>
          </a:p>
          <a:p>
            <a:r>
              <a:rPr lang="en-US" dirty="0"/>
              <a:t>Go through the readings for FSMs and the compiler overview</a:t>
            </a:r>
          </a:p>
          <a:p>
            <a:pPr lvl="1"/>
            <a:r>
              <a:rPr lang="en-US" dirty="0">
                <a:hlinkClick r:id="rId3"/>
              </a:rPr>
              <a:t>https://www.ittc.ku.edu/~drew/665/readings/</a:t>
            </a:r>
            <a:endParaRPr lang="en-US" dirty="0"/>
          </a:p>
          <a:p>
            <a:r>
              <a:rPr lang="en-US" dirty="0"/>
              <a:t>Go to lab</a:t>
            </a:r>
          </a:p>
          <a:p>
            <a:pPr lvl="1"/>
            <a:r>
              <a:rPr lang="en-US" dirty="0"/>
              <a:t>I’ll personally be kicking off EVERY lab this week to make sure we get off to a strong start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29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0954B-FDA9-4204-9281-93021E45C73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About You – Entry Survey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8BEA968-7D59-4F3D-8A48-72F40D3B2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49" y="1825625"/>
            <a:ext cx="7394474" cy="4351338"/>
          </a:xfrm>
        </p:spPr>
        <p:txBody>
          <a:bodyPr>
            <a:normAutofit/>
          </a:bodyPr>
          <a:lstStyle/>
          <a:p>
            <a:r>
              <a:rPr lang="en-US" dirty="0"/>
              <a:t>Questions will be posted on Blackboard tonight</a:t>
            </a:r>
          </a:p>
          <a:p>
            <a:r>
              <a:rPr lang="en-US" dirty="0"/>
              <a:t>Helps me to get to know you a bit, helps you to direct the course a bit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2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968" y="2877738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Bye until next time!</a:t>
            </a:r>
          </a:p>
        </p:txBody>
      </p:sp>
    </p:spTree>
    <p:extLst>
      <p:ext uri="{BB962C8B-B14F-4D97-AF65-F5344CB8AC3E}">
        <p14:creationId xmlns:p14="http://schemas.microsoft.com/office/powerpoint/2010/main" val="302707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0954B-FDA9-4204-9281-93021E45C73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About Me – What to Call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57938-8731-4468-B10E-EAFA1461E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5149401" cy="4351338"/>
          </a:xfrm>
        </p:spPr>
        <p:txBody>
          <a:bodyPr>
            <a:normAutofit/>
          </a:bodyPr>
          <a:lstStyle/>
          <a:p>
            <a:r>
              <a:rPr lang="en-US" dirty="0"/>
              <a:t>Officially:</a:t>
            </a:r>
          </a:p>
          <a:p>
            <a:pPr lvl="1"/>
            <a:r>
              <a:rPr lang="en-US" dirty="0"/>
              <a:t>Assistant Professor Andrew Joseph Davidson</a:t>
            </a:r>
          </a:p>
          <a:p>
            <a:r>
              <a:rPr lang="en-US" dirty="0"/>
              <a:t>What I prefer to be called:</a:t>
            </a:r>
          </a:p>
          <a:p>
            <a:pPr lvl="1"/>
            <a:r>
              <a:rPr lang="en-US" dirty="0"/>
              <a:t>Drew </a:t>
            </a:r>
          </a:p>
          <a:p>
            <a:pPr lvl="1"/>
            <a:r>
              <a:rPr lang="en-US" dirty="0"/>
              <a:t>Professor Davidson</a:t>
            </a:r>
          </a:p>
          <a:p>
            <a:pPr lvl="1"/>
            <a:r>
              <a:rPr lang="en-US" dirty="0"/>
              <a:t>Dr. Davidson</a:t>
            </a:r>
          </a:p>
          <a:p>
            <a:r>
              <a:rPr lang="en-US" dirty="0"/>
              <a:t>What I prefer not to be called:</a:t>
            </a:r>
          </a:p>
          <a:p>
            <a:pPr lvl="1"/>
            <a:r>
              <a:rPr lang="en-US" dirty="0"/>
              <a:t>“Andrew” (or “Andy”, </a:t>
            </a:r>
            <a:r>
              <a:rPr lang="en-US" i="1" dirty="0"/>
              <a:t>etc.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“Dr. Drew”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F7CC35-9D28-46C5-8ABB-8C167487DF71}"/>
              </a:ext>
            </a:extLst>
          </p:cNvPr>
          <p:cNvGrpSpPr/>
          <p:nvPr/>
        </p:nvGrpSpPr>
        <p:grpSpPr>
          <a:xfrm>
            <a:off x="2153266" y="3453576"/>
            <a:ext cx="3299433" cy="369332"/>
            <a:chOff x="2153266" y="3453576"/>
            <a:chExt cx="3299433" cy="36933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3F140F9-4DB2-4E9A-B570-E5D0A2016083}"/>
                </a:ext>
              </a:extLst>
            </p:cNvPr>
            <p:cNvSpPr/>
            <p:nvPr/>
          </p:nvSpPr>
          <p:spPr>
            <a:xfrm>
              <a:off x="2153266" y="3628102"/>
              <a:ext cx="1393722" cy="184355"/>
            </a:xfrm>
            <a:custGeom>
              <a:avLst/>
              <a:gdLst>
                <a:gd name="connsiteX0" fmla="*/ 2396613 w 2396613"/>
                <a:gd name="connsiteY0" fmla="*/ 39632 h 158040"/>
                <a:gd name="connsiteX1" fmla="*/ 1563329 w 2396613"/>
                <a:gd name="connsiteY1" fmla="*/ 157619 h 158040"/>
                <a:gd name="connsiteX2" fmla="*/ 626806 w 2396613"/>
                <a:gd name="connsiteY2" fmla="*/ 2761 h 158040"/>
                <a:gd name="connsiteX3" fmla="*/ 0 w 2396613"/>
                <a:gd name="connsiteY3" fmla="*/ 54380 h 158040"/>
                <a:gd name="connsiteX4" fmla="*/ 0 w 2396613"/>
                <a:gd name="connsiteY4" fmla="*/ 54380 h 15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6613" h="158040">
                  <a:moveTo>
                    <a:pt x="2396613" y="39632"/>
                  </a:moveTo>
                  <a:cubicBezTo>
                    <a:pt x="2127455" y="101698"/>
                    <a:pt x="1858297" y="163764"/>
                    <a:pt x="1563329" y="157619"/>
                  </a:cubicBezTo>
                  <a:cubicBezTo>
                    <a:pt x="1268361" y="151474"/>
                    <a:pt x="887361" y="19967"/>
                    <a:pt x="626806" y="2761"/>
                  </a:cubicBezTo>
                  <a:cubicBezTo>
                    <a:pt x="366251" y="-14445"/>
                    <a:pt x="0" y="54380"/>
                    <a:pt x="0" y="54380"/>
                  </a:cubicBezTo>
                  <a:lnTo>
                    <a:pt x="0" y="54380"/>
                  </a:lnTo>
                </a:path>
              </a:pathLst>
            </a:custGeom>
            <a:noFill/>
            <a:ln w="31750">
              <a:solidFill>
                <a:srgbClr val="7030A0"/>
              </a:solidFill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0D1D6CA-51C8-4CE1-BDC6-0C695A6E4AF8}"/>
                </a:ext>
              </a:extLst>
            </p:cNvPr>
            <p:cNvSpPr txBox="1"/>
            <p:nvPr/>
          </p:nvSpPr>
          <p:spPr>
            <a:xfrm>
              <a:off x="3495368" y="3453576"/>
              <a:ext cx="1957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7030A0"/>
                  </a:solidFill>
                </a:rPr>
                <a:t>My top preference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8B85411-A7A8-4F93-B1A1-635EA67CA0E6}"/>
              </a:ext>
            </a:extLst>
          </p:cNvPr>
          <p:cNvGrpSpPr/>
          <p:nvPr/>
        </p:nvGrpSpPr>
        <p:grpSpPr>
          <a:xfrm>
            <a:off x="0" y="4233494"/>
            <a:ext cx="9009128" cy="2567157"/>
            <a:chOff x="0" y="4233494"/>
            <a:chExt cx="9009128" cy="256715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49C0A34-EC36-43C3-92E0-554E7F35CDF7}"/>
                </a:ext>
              </a:extLst>
            </p:cNvPr>
            <p:cNvSpPr txBox="1"/>
            <p:nvPr/>
          </p:nvSpPr>
          <p:spPr>
            <a:xfrm>
              <a:off x="0" y="6492874"/>
              <a:ext cx="38603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[1]: Credit: www.podcastone.com/Dr-Drew-Show</a:t>
              </a:r>
            </a:p>
          </p:txBody>
        </p:sp>
        <p:pic>
          <p:nvPicPr>
            <p:cNvPr id="14" name="Picture 4" descr="Image result for drew pinsky">
              <a:extLst>
                <a:ext uri="{FF2B5EF4-FFF2-40B4-BE49-F238E27FC236}">
                  <a16:creationId xmlns:a16="http://schemas.microsoft.com/office/drawing/2014/main" id="{A6A02BCF-E57A-4630-80C5-57E5D201A6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580" r="8422" b="19655"/>
            <a:stretch/>
          </p:blipFill>
          <p:spPr bwMode="auto">
            <a:xfrm>
              <a:off x="6403937" y="4233494"/>
              <a:ext cx="2111413" cy="1942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E62B105-2AF7-4B9E-905B-4A1B141B2463}"/>
                </a:ext>
              </a:extLst>
            </p:cNvPr>
            <p:cNvSpPr txBox="1"/>
            <p:nvPr/>
          </p:nvSpPr>
          <p:spPr>
            <a:xfrm>
              <a:off x="5778051" y="6159542"/>
              <a:ext cx="3231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Dr. Drew (Extremely not me) [1]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DCACB17-9099-45A1-911D-B49931438FD6}"/>
              </a:ext>
            </a:extLst>
          </p:cNvPr>
          <p:cNvSpPr txBox="1"/>
          <p:nvPr/>
        </p:nvSpPr>
        <p:spPr>
          <a:xfrm>
            <a:off x="6732350" y="3554448"/>
            <a:ext cx="14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  Drew (it me)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79E0FAC-298D-4FE1-961A-498A1017A7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612" y="1592798"/>
            <a:ext cx="1942500" cy="194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69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38F27EC1-3DB4-456E-95EC-8A84AEDDC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60954B-FDA9-4204-9281-93021E45C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742"/>
            <a:ext cx="7886700" cy="1325563"/>
          </a:xfrm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About Us – The Academic Model</a:t>
            </a:r>
          </a:p>
        </p:txBody>
      </p:sp>
      <p:grpSp>
        <p:nvGrpSpPr>
          <p:cNvPr id="32" name="Teaching_breakdown_chart">
            <a:extLst>
              <a:ext uri="{FF2B5EF4-FFF2-40B4-BE49-F238E27FC236}">
                <a16:creationId xmlns:a16="http://schemas.microsoft.com/office/drawing/2014/main" id="{8711F119-55ED-4A28-ACCB-F0E7E1DAABC4}"/>
              </a:ext>
            </a:extLst>
          </p:cNvPr>
          <p:cNvGrpSpPr/>
          <p:nvPr/>
        </p:nvGrpSpPr>
        <p:grpSpPr>
          <a:xfrm>
            <a:off x="2457480" y="3669206"/>
            <a:ext cx="5238136" cy="3286237"/>
            <a:chOff x="1569666" y="1368363"/>
            <a:chExt cx="5238136" cy="3286237"/>
          </a:xfrm>
        </p:grpSpPr>
        <p:graphicFrame>
          <p:nvGraphicFramePr>
            <p:cNvPr id="33" name="Chart 32">
              <a:extLst>
                <a:ext uri="{FF2B5EF4-FFF2-40B4-BE49-F238E27FC236}">
                  <a16:creationId xmlns:a16="http://schemas.microsoft.com/office/drawing/2014/main" id="{3BAFAD92-BBEF-474C-8D45-5572788C4613}"/>
                </a:ext>
              </a:extLst>
            </p:cNvPr>
            <p:cNvGraphicFramePr/>
            <p:nvPr>
              <p:extLst/>
            </p:nvPr>
          </p:nvGraphicFramePr>
          <p:xfrm>
            <a:off x="1569666" y="1368363"/>
            <a:ext cx="5238136" cy="328623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97BDA3D-CAF2-46F7-A7ED-063DDF132FFA}"/>
                </a:ext>
              </a:extLst>
            </p:cNvPr>
            <p:cNvSpPr txBox="1"/>
            <p:nvPr/>
          </p:nvSpPr>
          <p:spPr>
            <a:xfrm>
              <a:off x="3583020" y="2017250"/>
              <a:ext cx="10395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EECS 700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29D0EB-84D5-4727-A64D-34D27033231C}"/>
                </a:ext>
              </a:extLst>
            </p:cNvPr>
            <p:cNvSpPr txBox="1"/>
            <p:nvPr/>
          </p:nvSpPr>
          <p:spPr>
            <a:xfrm>
              <a:off x="2911970" y="2693926"/>
              <a:ext cx="10395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EECS 665</a:t>
              </a:r>
            </a:p>
          </p:txBody>
        </p:sp>
      </p:grpSp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90894" y="408409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class_chart_title">
            <a:extLst>
              <a:ext uri="{FF2B5EF4-FFF2-40B4-BE49-F238E27FC236}">
                <a16:creationId xmlns:a16="http://schemas.microsoft.com/office/drawing/2014/main" id="{6B4B361A-2AEE-45BD-A3B8-8DCF28942FB4}"/>
              </a:ext>
            </a:extLst>
          </p:cNvPr>
          <p:cNvSpPr txBox="1"/>
          <p:nvPr/>
        </p:nvSpPr>
        <p:spPr>
          <a:xfrm>
            <a:off x="3546028" y="6095435"/>
            <a:ext cx="2063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16 Hours (Teaching)</a:t>
            </a:r>
          </a:p>
        </p:txBody>
      </p:sp>
      <p:grpSp>
        <p:nvGrpSpPr>
          <p:cNvPr id="55" name="FTE">
            <a:extLst>
              <a:ext uri="{FF2B5EF4-FFF2-40B4-BE49-F238E27FC236}">
                <a16:creationId xmlns:a16="http://schemas.microsoft.com/office/drawing/2014/main" id="{8E502421-893A-47D1-84E3-930C37A2A0FD}"/>
              </a:ext>
            </a:extLst>
          </p:cNvPr>
          <p:cNvGrpSpPr/>
          <p:nvPr/>
        </p:nvGrpSpPr>
        <p:grpSpPr>
          <a:xfrm>
            <a:off x="4967227" y="3234211"/>
            <a:ext cx="4911068" cy="3286237"/>
            <a:chOff x="4967227" y="3510669"/>
            <a:chExt cx="4911068" cy="3286237"/>
          </a:xfrm>
        </p:grpSpPr>
        <p:sp>
          <p:nvSpPr>
            <p:cNvPr id="38" name="FTE_chart_title">
              <a:extLst>
                <a:ext uri="{FF2B5EF4-FFF2-40B4-BE49-F238E27FC236}">
                  <a16:creationId xmlns:a16="http://schemas.microsoft.com/office/drawing/2014/main" id="{6B056FC5-5930-4F45-9671-4545CF2615EB}"/>
                </a:ext>
              </a:extLst>
            </p:cNvPr>
            <p:cNvSpPr txBox="1"/>
            <p:nvPr/>
          </p:nvSpPr>
          <p:spPr>
            <a:xfrm>
              <a:off x="6690489" y="6427574"/>
              <a:ext cx="15636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40 Hours (FTE)</a:t>
              </a:r>
            </a:p>
          </p:txBody>
        </p:sp>
        <p:graphicFrame>
          <p:nvGraphicFramePr>
            <p:cNvPr id="39" name="FTE_breakdown">
              <a:extLst>
                <a:ext uri="{FF2B5EF4-FFF2-40B4-BE49-F238E27FC236}">
                  <a16:creationId xmlns:a16="http://schemas.microsoft.com/office/drawing/2014/main" id="{CFDF1DFA-22D4-4ED4-93F3-7DCC176EDA38}"/>
                </a:ext>
              </a:extLst>
            </p:cNvPr>
            <p:cNvGraphicFramePr/>
            <p:nvPr>
              <p:extLst/>
            </p:nvPr>
          </p:nvGraphicFramePr>
          <p:xfrm>
            <a:off x="4967227" y="3510669"/>
            <a:ext cx="4911068" cy="296449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0" name="FTE_1">
              <a:extLst>
                <a:ext uri="{FF2B5EF4-FFF2-40B4-BE49-F238E27FC236}">
                  <a16:creationId xmlns:a16="http://schemas.microsoft.com/office/drawing/2014/main" id="{FE1DB826-920A-49E9-A018-45B1F7D4C157}"/>
                </a:ext>
              </a:extLst>
            </p:cNvPr>
            <p:cNvSpPr txBox="1"/>
            <p:nvPr/>
          </p:nvSpPr>
          <p:spPr>
            <a:xfrm>
              <a:off x="6538028" y="4050139"/>
              <a:ext cx="120129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Teaching / 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Advising</a:t>
              </a:r>
            </a:p>
          </p:txBody>
        </p:sp>
        <p:sp>
          <p:nvSpPr>
            <p:cNvPr id="41" name="FTE_2">
              <a:extLst>
                <a:ext uri="{FF2B5EF4-FFF2-40B4-BE49-F238E27FC236}">
                  <a16:creationId xmlns:a16="http://schemas.microsoft.com/office/drawing/2014/main" id="{0D212759-9E8D-43FE-A25D-B378A96144FA}"/>
                </a:ext>
              </a:extLst>
            </p:cNvPr>
            <p:cNvSpPr txBox="1"/>
            <p:nvPr/>
          </p:nvSpPr>
          <p:spPr>
            <a:xfrm>
              <a:off x="7579626" y="5032920"/>
              <a:ext cx="1033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Research</a:t>
              </a:r>
            </a:p>
          </p:txBody>
        </p:sp>
        <p:sp>
          <p:nvSpPr>
            <p:cNvPr id="42" name="FTE_3">
              <a:extLst>
                <a:ext uri="{FF2B5EF4-FFF2-40B4-BE49-F238E27FC236}">
                  <a16:creationId xmlns:a16="http://schemas.microsoft.com/office/drawing/2014/main" id="{6A7CDF69-862E-42B2-A533-5B844CF63784}"/>
                </a:ext>
              </a:extLst>
            </p:cNvPr>
            <p:cNvSpPr txBox="1"/>
            <p:nvPr/>
          </p:nvSpPr>
          <p:spPr>
            <a:xfrm>
              <a:off x="6424569" y="5402252"/>
              <a:ext cx="8584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Service</a:t>
              </a:r>
            </a:p>
          </p:txBody>
        </p:sp>
      </p:grpSp>
      <p:sp>
        <p:nvSpPr>
          <p:cNvPr id="45" name="class_chart_title">
            <a:extLst>
              <a:ext uri="{FF2B5EF4-FFF2-40B4-BE49-F238E27FC236}">
                <a16:creationId xmlns:a16="http://schemas.microsoft.com/office/drawing/2014/main" id="{AC3C062F-4F33-48B1-97F8-5AB566BCFC6D}"/>
              </a:ext>
            </a:extLst>
          </p:cNvPr>
          <p:cNvSpPr txBox="1"/>
          <p:nvPr/>
        </p:nvSpPr>
        <p:spPr>
          <a:xfrm>
            <a:off x="1053059" y="6095435"/>
            <a:ext cx="1970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8 Hours (EECS 665)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CA7CA37-C7B3-4F72-BD94-3969F2866BDD}"/>
              </a:ext>
            </a:extLst>
          </p:cNvPr>
          <p:cNvSpPr txBox="1"/>
          <p:nvPr/>
        </p:nvSpPr>
        <p:spPr>
          <a:xfrm>
            <a:off x="1171728" y="5619674"/>
            <a:ext cx="1872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Lectures (3 hours)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6DCB18-07F1-4343-8215-418658A06DD3}"/>
              </a:ext>
            </a:extLst>
          </p:cNvPr>
          <p:cNvSpPr txBox="1"/>
          <p:nvPr/>
        </p:nvSpPr>
        <p:spPr>
          <a:xfrm>
            <a:off x="661743" y="5277512"/>
            <a:ext cx="2383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Lecture Prep (~3 hours)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7353D84-A0C0-4DEB-96D1-4F1DF40A6C8E}"/>
              </a:ext>
            </a:extLst>
          </p:cNvPr>
          <p:cNvSpPr txBox="1"/>
          <p:nvPr/>
        </p:nvSpPr>
        <p:spPr>
          <a:xfrm>
            <a:off x="799831" y="4935347"/>
            <a:ext cx="2243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Office Hours (2 hours)</a:t>
            </a:r>
          </a:p>
        </p:txBody>
      </p:sp>
    </p:spTree>
    <p:extLst>
      <p:ext uri="{BB962C8B-B14F-4D97-AF65-F5344CB8AC3E}">
        <p14:creationId xmlns:p14="http://schemas.microsoft.com/office/powerpoint/2010/main" val="1300255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/>
      <p:bldP spid="45" grpId="0"/>
      <p:bldP spid="46" grpId="0"/>
      <p:bldP spid="47" grpId="0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0954B-FDA9-4204-9281-93021E45C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742"/>
            <a:ext cx="7886700" cy="1325563"/>
          </a:xfrm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About Us – The Academic Model</a:t>
            </a:r>
          </a:p>
        </p:txBody>
      </p:sp>
      <p:grpSp>
        <p:nvGrpSpPr>
          <p:cNvPr id="32" name="Teaching_breakdown_chart">
            <a:extLst>
              <a:ext uri="{FF2B5EF4-FFF2-40B4-BE49-F238E27FC236}">
                <a16:creationId xmlns:a16="http://schemas.microsoft.com/office/drawing/2014/main" id="{8711F119-55ED-4A28-ACCB-F0E7E1DAABC4}"/>
              </a:ext>
            </a:extLst>
          </p:cNvPr>
          <p:cNvGrpSpPr/>
          <p:nvPr/>
        </p:nvGrpSpPr>
        <p:grpSpPr>
          <a:xfrm>
            <a:off x="2457480" y="3669206"/>
            <a:ext cx="5238136" cy="3286237"/>
            <a:chOff x="1569666" y="1368363"/>
            <a:chExt cx="5238136" cy="3286237"/>
          </a:xfrm>
        </p:grpSpPr>
        <p:graphicFrame>
          <p:nvGraphicFramePr>
            <p:cNvPr id="33" name="Chart 32">
              <a:extLst>
                <a:ext uri="{FF2B5EF4-FFF2-40B4-BE49-F238E27FC236}">
                  <a16:creationId xmlns:a16="http://schemas.microsoft.com/office/drawing/2014/main" id="{3BAFAD92-BBEF-474C-8D45-5572788C4613}"/>
                </a:ext>
              </a:extLst>
            </p:cNvPr>
            <p:cNvGraphicFramePr/>
            <p:nvPr>
              <p:extLst/>
            </p:nvPr>
          </p:nvGraphicFramePr>
          <p:xfrm>
            <a:off x="1569666" y="1368363"/>
            <a:ext cx="5238136" cy="328623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97BDA3D-CAF2-46F7-A7ED-063DDF132FFA}"/>
                </a:ext>
              </a:extLst>
            </p:cNvPr>
            <p:cNvSpPr txBox="1"/>
            <p:nvPr/>
          </p:nvSpPr>
          <p:spPr>
            <a:xfrm>
              <a:off x="3583020" y="2017250"/>
              <a:ext cx="10395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EECS 700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C29D0EB-84D5-4727-A64D-34D27033231C}"/>
                </a:ext>
              </a:extLst>
            </p:cNvPr>
            <p:cNvSpPr txBox="1"/>
            <p:nvPr/>
          </p:nvSpPr>
          <p:spPr>
            <a:xfrm>
              <a:off x="2911970" y="2693926"/>
              <a:ext cx="10395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EECS 665</a:t>
              </a:r>
            </a:p>
          </p:txBody>
        </p:sp>
      </p:grpSp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90894" y="408409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class_chart_title">
            <a:extLst>
              <a:ext uri="{FF2B5EF4-FFF2-40B4-BE49-F238E27FC236}">
                <a16:creationId xmlns:a16="http://schemas.microsoft.com/office/drawing/2014/main" id="{6B4B361A-2AEE-45BD-A3B8-8DCF28942FB4}"/>
              </a:ext>
            </a:extLst>
          </p:cNvPr>
          <p:cNvSpPr txBox="1"/>
          <p:nvPr/>
        </p:nvSpPr>
        <p:spPr>
          <a:xfrm>
            <a:off x="3546028" y="6095435"/>
            <a:ext cx="2063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16 Hours (Teaching)</a:t>
            </a:r>
          </a:p>
        </p:txBody>
      </p:sp>
      <p:grpSp>
        <p:nvGrpSpPr>
          <p:cNvPr id="55" name="FTE">
            <a:extLst>
              <a:ext uri="{FF2B5EF4-FFF2-40B4-BE49-F238E27FC236}">
                <a16:creationId xmlns:a16="http://schemas.microsoft.com/office/drawing/2014/main" id="{8E502421-893A-47D1-84E3-930C37A2A0FD}"/>
              </a:ext>
            </a:extLst>
          </p:cNvPr>
          <p:cNvGrpSpPr/>
          <p:nvPr/>
        </p:nvGrpSpPr>
        <p:grpSpPr>
          <a:xfrm>
            <a:off x="4967227" y="3234211"/>
            <a:ext cx="4911068" cy="3286237"/>
            <a:chOff x="4967227" y="3510669"/>
            <a:chExt cx="4911068" cy="3286237"/>
          </a:xfrm>
        </p:grpSpPr>
        <p:sp>
          <p:nvSpPr>
            <p:cNvPr id="38" name="FTE_chart_title">
              <a:extLst>
                <a:ext uri="{FF2B5EF4-FFF2-40B4-BE49-F238E27FC236}">
                  <a16:creationId xmlns:a16="http://schemas.microsoft.com/office/drawing/2014/main" id="{6B056FC5-5930-4F45-9671-4545CF2615EB}"/>
                </a:ext>
              </a:extLst>
            </p:cNvPr>
            <p:cNvSpPr txBox="1"/>
            <p:nvPr/>
          </p:nvSpPr>
          <p:spPr>
            <a:xfrm>
              <a:off x="6690489" y="6427574"/>
              <a:ext cx="15636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40 Hours (FTE)</a:t>
              </a:r>
            </a:p>
          </p:txBody>
        </p:sp>
        <p:graphicFrame>
          <p:nvGraphicFramePr>
            <p:cNvPr id="39" name="FTE_breakdown">
              <a:extLst>
                <a:ext uri="{FF2B5EF4-FFF2-40B4-BE49-F238E27FC236}">
                  <a16:creationId xmlns:a16="http://schemas.microsoft.com/office/drawing/2014/main" id="{CFDF1DFA-22D4-4ED4-93F3-7DCC176EDA38}"/>
                </a:ext>
              </a:extLst>
            </p:cNvPr>
            <p:cNvGraphicFramePr/>
            <p:nvPr>
              <p:extLst/>
            </p:nvPr>
          </p:nvGraphicFramePr>
          <p:xfrm>
            <a:off x="4967227" y="3510669"/>
            <a:ext cx="4911068" cy="296449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0" name="FTE_1">
              <a:extLst>
                <a:ext uri="{FF2B5EF4-FFF2-40B4-BE49-F238E27FC236}">
                  <a16:creationId xmlns:a16="http://schemas.microsoft.com/office/drawing/2014/main" id="{FE1DB826-920A-49E9-A018-45B1F7D4C157}"/>
                </a:ext>
              </a:extLst>
            </p:cNvPr>
            <p:cNvSpPr txBox="1"/>
            <p:nvPr/>
          </p:nvSpPr>
          <p:spPr>
            <a:xfrm>
              <a:off x="6538028" y="4050139"/>
              <a:ext cx="120129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Teaching / 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Advising</a:t>
              </a:r>
            </a:p>
          </p:txBody>
        </p:sp>
        <p:sp>
          <p:nvSpPr>
            <p:cNvPr id="41" name="FTE_2">
              <a:extLst>
                <a:ext uri="{FF2B5EF4-FFF2-40B4-BE49-F238E27FC236}">
                  <a16:creationId xmlns:a16="http://schemas.microsoft.com/office/drawing/2014/main" id="{0D212759-9E8D-43FE-A25D-B378A96144FA}"/>
                </a:ext>
              </a:extLst>
            </p:cNvPr>
            <p:cNvSpPr txBox="1"/>
            <p:nvPr/>
          </p:nvSpPr>
          <p:spPr>
            <a:xfrm>
              <a:off x="7579626" y="5032920"/>
              <a:ext cx="1033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Research</a:t>
              </a:r>
            </a:p>
          </p:txBody>
        </p:sp>
        <p:sp>
          <p:nvSpPr>
            <p:cNvPr id="42" name="FTE_3">
              <a:extLst>
                <a:ext uri="{FF2B5EF4-FFF2-40B4-BE49-F238E27FC236}">
                  <a16:creationId xmlns:a16="http://schemas.microsoft.com/office/drawing/2014/main" id="{6A7CDF69-862E-42B2-A533-5B844CF63784}"/>
                </a:ext>
              </a:extLst>
            </p:cNvPr>
            <p:cNvSpPr txBox="1"/>
            <p:nvPr/>
          </p:nvSpPr>
          <p:spPr>
            <a:xfrm>
              <a:off x="6424569" y="5402252"/>
              <a:ext cx="8584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Service</a:t>
              </a:r>
            </a:p>
          </p:txBody>
        </p:sp>
      </p:grpSp>
      <p:sp>
        <p:nvSpPr>
          <p:cNvPr id="45" name="class_chart_title">
            <a:extLst>
              <a:ext uri="{FF2B5EF4-FFF2-40B4-BE49-F238E27FC236}">
                <a16:creationId xmlns:a16="http://schemas.microsoft.com/office/drawing/2014/main" id="{AC3C062F-4F33-48B1-97F8-5AB566BCFC6D}"/>
              </a:ext>
            </a:extLst>
          </p:cNvPr>
          <p:cNvSpPr txBox="1"/>
          <p:nvPr/>
        </p:nvSpPr>
        <p:spPr>
          <a:xfrm>
            <a:off x="1053059" y="6095435"/>
            <a:ext cx="1970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8 Hours (EECS 665)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CA7CA37-C7B3-4F72-BD94-3969F2866BDD}"/>
              </a:ext>
            </a:extLst>
          </p:cNvPr>
          <p:cNvSpPr txBox="1"/>
          <p:nvPr/>
        </p:nvSpPr>
        <p:spPr>
          <a:xfrm>
            <a:off x="1171728" y="5619674"/>
            <a:ext cx="1872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Lectures (3 hours)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6DCB18-07F1-4343-8215-418658A06DD3}"/>
              </a:ext>
            </a:extLst>
          </p:cNvPr>
          <p:cNvSpPr txBox="1"/>
          <p:nvPr/>
        </p:nvSpPr>
        <p:spPr>
          <a:xfrm>
            <a:off x="661743" y="5277512"/>
            <a:ext cx="2383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Lecture Prep (~3 hours)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7353D84-A0C0-4DEB-96D1-4F1DF40A6C8E}"/>
              </a:ext>
            </a:extLst>
          </p:cNvPr>
          <p:cNvSpPr txBox="1"/>
          <p:nvPr/>
        </p:nvSpPr>
        <p:spPr>
          <a:xfrm>
            <a:off x="799831" y="4935347"/>
            <a:ext cx="2243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Office Hours (2 hours)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FCE0C92-8B4A-4D22-A646-95CE053DE749}"/>
              </a:ext>
            </a:extLst>
          </p:cNvPr>
          <p:cNvSpPr txBox="1"/>
          <p:nvPr/>
        </p:nvSpPr>
        <p:spPr>
          <a:xfrm>
            <a:off x="1207378" y="3566687"/>
            <a:ext cx="1836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Email / Questions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C735669-4410-47F6-987E-0F8B6BD48699}"/>
              </a:ext>
            </a:extLst>
          </p:cNvPr>
          <p:cNvSpPr txBox="1"/>
          <p:nvPr/>
        </p:nvSpPr>
        <p:spPr>
          <a:xfrm>
            <a:off x="648399" y="4593182"/>
            <a:ext cx="246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Assignment / Exam Prep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729E072-A65E-4A46-A61E-EADFF8B2DA7D}"/>
              </a:ext>
            </a:extLst>
          </p:cNvPr>
          <p:cNvSpPr txBox="1"/>
          <p:nvPr/>
        </p:nvSpPr>
        <p:spPr>
          <a:xfrm>
            <a:off x="1543817" y="3908852"/>
            <a:ext cx="1499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Course Admin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A02A2CC-7494-4F8F-AB94-B46D3AC632A2}"/>
              </a:ext>
            </a:extLst>
          </p:cNvPr>
          <p:cNvSpPr txBox="1"/>
          <p:nvPr/>
        </p:nvSpPr>
        <p:spPr>
          <a:xfrm>
            <a:off x="2073641" y="4251017"/>
            <a:ext cx="970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Advising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9AD59F8-5E94-408C-A5F5-FE0BAEE71730}"/>
              </a:ext>
            </a:extLst>
          </p:cNvPr>
          <p:cNvSpPr txBox="1"/>
          <p:nvPr/>
        </p:nvSpPr>
        <p:spPr>
          <a:xfrm>
            <a:off x="2113609" y="3224522"/>
            <a:ext cx="922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Grading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5CFF61A-2FD2-4DD2-B922-BC1BAC7A0F87}"/>
              </a:ext>
            </a:extLst>
          </p:cNvPr>
          <p:cNvSpPr/>
          <p:nvPr/>
        </p:nvSpPr>
        <p:spPr>
          <a:xfrm>
            <a:off x="1053059" y="1105098"/>
            <a:ext cx="7201063" cy="201098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u="sng" dirty="0"/>
              <a:t>Takeaways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Professors are busy!</a:t>
            </a:r>
          </a:p>
          <a:p>
            <a:pPr algn="ctr"/>
            <a:r>
              <a:rPr lang="en-US" dirty="0"/>
              <a:t>But Office Hours are </a:t>
            </a:r>
            <a:r>
              <a:rPr lang="en-US" b="1" i="1" dirty="0"/>
              <a:t>just for you</a:t>
            </a:r>
          </a:p>
          <a:p>
            <a:pPr algn="ctr"/>
            <a:r>
              <a:rPr lang="en-US" dirty="0"/>
              <a:t>Delays in grading and email can happen</a:t>
            </a:r>
          </a:p>
        </p:txBody>
      </p:sp>
    </p:spTree>
    <p:extLst>
      <p:ext uri="{BB962C8B-B14F-4D97-AF65-F5344CB8AC3E}">
        <p14:creationId xmlns:p14="http://schemas.microsoft.com/office/powerpoint/2010/main" val="3410352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50" grpId="0"/>
      <p:bldP spid="52" grpId="0"/>
      <p:bldP spid="53" grpId="0"/>
      <p:bldP spid="54" grpId="0"/>
      <p:bldP spid="5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43F64-2AAB-4914-AD2E-B6B85BC17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576" y="1825625"/>
            <a:ext cx="479629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I’ve taught this course once before (as a graduate student)</a:t>
            </a:r>
          </a:p>
          <a:p>
            <a:pPr lvl="1"/>
            <a:r>
              <a:rPr lang="en-US" dirty="0"/>
              <a:t>It went well! But…</a:t>
            </a:r>
          </a:p>
          <a:p>
            <a:endParaRPr lang="en-US" dirty="0"/>
          </a:p>
          <a:p>
            <a:r>
              <a:rPr lang="en-US" dirty="0"/>
              <a:t>I’ve never taught YOU this course before</a:t>
            </a:r>
          </a:p>
          <a:p>
            <a:pPr lvl="1"/>
            <a:r>
              <a:rPr lang="en-US" dirty="0"/>
              <a:t>Feel free to email me your thoughts, suggestions, etc.</a:t>
            </a:r>
          </a:p>
          <a:p>
            <a:pPr lvl="1"/>
            <a:r>
              <a:rPr lang="en-US" dirty="0"/>
              <a:t>Piazza: anonymous posting is currently enabled</a:t>
            </a:r>
          </a:p>
          <a:p>
            <a:pPr lvl="2"/>
            <a:r>
              <a:rPr lang="en-US" dirty="0"/>
              <a:t>If you have criticisms, I’d prefer a private message</a:t>
            </a:r>
          </a:p>
        </p:txBody>
      </p:sp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742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About the Course</a:t>
            </a:r>
          </a:p>
        </p:txBody>
      </p:sp>
      <p:pic>
        <p:nvPicPr>
          <p:cNvPr id="2050" name="Picture 2" descr="Image result for time's person of the year you">
            <a:extLst>
              <a:ext uri="{FF2B5EF4-FFF2-40B4-BE49-F238E27FC236}">
                <a16:creationId xmlns:a16="http://schemas.microsoft.com/office/drawing/2014/main" id="{DF23DF5E-6D6E-46BD-9280-7E2E75A94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845" y="1481666"/>
            <a:ext cx="3525479" cy="4695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89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43F64-2AAB-4914-AD2E-B6B85BC17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1179" y="1825625"/>
            <a:ext cx="6472695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Oh hey, this course is required</a:t>
            </a:r>
          </a:p>
        </p:txBody>
      </p:sp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742"/>
            <a:ext cx="7886700" cy="1325563"/>
          </a:xfrm>
          <a:noFill/>
          <a:ln w="12700">
            <a:noFill/>
          </a:ln>
        </p:spPr>
        <p:txBody>
          <a:bodyPr>
            <a:normAutofit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About the Course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640358-98E7-4474-A8E8-50AE8658F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507" y="2411360"/>
            <a:ext cx="5406038" cy="35101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6F60A75-F0E8-43D9-95AC-30A59133C3C0}"/>
              </a:ext>
            </a:extLst>
          </p:cNvPr>
          <p:cNvSpPr/>
          <p:nvPr/>
        </p:nvSpPr>
        <p:spPr>
          <a:xfrm>
            <a:off x="2292098" y="6120040"/>
            <a:ext cx="5230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 hope to teach you skills beyond just compiler writing</a:t>
            </a:r>
          </a:p>
        </p:txBody>
      </p:sp>
    </p:spTree>
    <p:extLst>
      <p:ext uri="{BB962C8B-B14F-4D97-AF65-F5344CB8AC3E}">
        <p14:creationId xmlns:p14="http://schemas.microsoft.com/office/powerpoint/2010/main" val="426584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61BA901D-B3AC-4C5D-A247-DA2931382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3" y="1061854"/>
            <a:ext cx="8922774" cy="381234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6" name="class_chart_border" hidden="1">
            <a:extLst>
              <a:ext uri="{FF2B5EF4-FFF2-40B4-BE49-F238E27FC236}">
                <a16:creationId xmlns:a16="http://schemas.microsoft.com/office/drawing/2014/main" id="{34A46F3F-B02D-4400-A7C2-5C37EA0E8D31}"/>
              </a:ext>
            </a:extLst>
          </p:cNvPr>
          <p:cNvSpPr/>
          <p:nvPr/>
        </p:nvSpPr>
        <p:spPr>
          <a:xfrm rot="9012723">
            <a:off x="3775526" y="4353035"/>
            <a:ext cx="2510339" cy="2575048"/>
          </a:xfrm>
          <a:prstGeom prst="pie">
            <a:avLst>
              <a:gd name="adj1" fmla="val 364769"/>
              <a:gd name="adj2" fmla="val 9073775"/>
            </a:avLst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293CA33-1379-432B-A071-011D6BC0F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71" y="41742"/>
            <a:ext cx="8598310" cy="1325563"/>
          </a:xfrm>
          <a:noFill/>
          <a:ln w="12700">
            <a:noFill/>
          </a:ln>
        </p:spPr>
        <p:txBody>
          <a:bodyPr>
            <a:normAutofit fontScale="90000"/>
          </a:bodyPr>
          <a:lstStyle/>
          <a:p>
            <a:r>
              <a:rPr lang="en-US" sz="5000" dirty="0">
                <a:ln w="1270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There’s a lot of material to cover!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5F3408-08BB-4C59-A88D-0DF216160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97922"/>
            <a:ext cx="7886700" cy="4351338"/>
          </a:xfrm>
        </p:spPr>
        <p:txBody>
          <a:bodyPr/>
          <a:lstStyle/>
          <a:p>
            <a:r>
              <a:rPr lang="en-US" dirty="0"/>
              <a:t>(I think) Compilers is a fun course</a:t>
            </a:r>
          </a:p>
          <a:p>
            <a:pPr lvl="1"/>
            <a:r>
              <a:rPr lang="en-US" dirty="0"/>
              <a:t>It’s where “the rubber meets the road” for programming language abstractions</a:t>
            </a:r>
          </a:p>
          <a:p>
            <a:pPr lvl="2"/>
            <a:r>
              <a:rPr lang="en-US" dirty="0"/>
              <a:t>Get to see the abstractions actually pulling some weight</a:t>
            </a:r>
          </a:p>
          <a:p>
            <a:pPr lvl="2"/>
            <a:r>
              <a:rPr lang="en-US" dirty="0"/>
              <a:t>Get to see the limits of the abstractions</a:t>
            </a:r>
          </a:p>
          <a:p>
            <a:pPr lvl="2"/>
            <a:r>
              <a:rPr lang="en-US" dirty="0"/>
              <a:t>Get some glimpses into how complexity / computability results matter in practice</a:t>
            </a:r>
          </a:p>
        </p:txBody>
      </p:sp>
    </p:spTree>
    <p:extLst>
      <p:ext uri="{BB962C8B-B14F-4D97-AF65-F5344CB8AC3E}">
        <p14:creationId xmlns:p14="http://schemas.microsoft.com/office/powerpoint/2010/main" val="3364606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1826</TotalTime>
  <Words>1291</Words>
  <Application>Microsoft Office PowerPoint</Application>
  <PresentationFormat>On-screen Show (4:3)</PresentationFormat>
  <Paragraphs>296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Courier New</vt:lpstr>
      <vt:lpstr>Wingdings</vt:lpstr>
      <vt:lpstr>Office Theme</vt:lpstr>
      <vt:lpstr>1- Overview</vt:lpstr>
      <vt:lpstr>Today’s Lecture: Roadmap</vt:lpstr>
      <vt:lpstr>About You – Entry Survey</vt:lpstr>
      <vt:lpstr>About Me – What to Call Me</vt:lpstr>
      <vt:lpstr>About Us – The Academic Model</vt:lpstr>
      <vt:lpstr>About Us – The Academic Model</vt:lpstr>
      <vt:lpstr>About the Course</vt:lpstr>
      <vt:lpstr>About the Course</vt:lpstr>
      <vt:lpstr>There’s a lot of material to cover!</vt:lpstr>
      <vt:lpstr>Logistics - Where to Start</vt:lpstr>
      <vt:lpstr>Logistics - Labs</vt:lpstr>
      <vt:lpstr>Logistics - Readings</vt:lpstr>
      <vt:lpstr>Logistics – Questions?</vt:lpstr>
      <vt:lpstr>Time to Dive in!</vt:lpstr>
      <vt:lpstr>First Look: What is a Compiler?</vt:lpstr>
      <vt:lpstr>Possible Compiler Components</vt:lpstr>
      <vt:lpstr>Possible Compiler Components</vt:lpstr>
      <vt:lpstr>Possible Compiler Components</vt:lpstr>
      <vt:lpstr>Scanning: From Chars to Tokens</vt:lpstr>
      <vt:lpstr>FSMs: Why?</vt:lpstr>
      <vt:lpstr>FSMs: Review By Example</vt:lpstr>
      <vt:lpstr>FSMs: Review By Example</vt:lpstr>
      <vt:lpstr>DFAs: Deterministic Finite Automata</vt:lpstr>
      <vt:lpstr>Project 1: Out tonight!</vt:lpstr>
      <vt:lpstr>Project 1: How do you read a graph?</vt:lpstr>
      <vt:lpstr>Project 1: Graphviz DFAs</vt:lpstr>
      <vt:lpstr>Project 1: Visualizing Dot graphs</vt:lpstr>
      <vt:lpstr>Project 1: Getting Started</vt:lpstr>
      <vt:lpstr>Next…</vt:lpstr>
      <vt:lpstr>Bye until next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700 – Mobile Security</dc:title>
  <dc:creator>drew</dc:creator>
  <cp:lastModifiedBy>drew</cp:lastModifiedBy>
  <cp:revision>85</cp:revision>
  <dcterms:created xsi:type="dcterms:W3CDTF">2018-07-19T03:57:05Z</dcterms:created>
  <dcterms:modified xsi:type="dcterms:W3CDTF">2018-08-21T03:11:36Z</dcterms:modified>
</cp:coreProperties>
</file>